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51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5143500" type="screen16x9"/>
  <p:notesSz cx="5143500" cy="9144000"/>
  <p:embeddedFontLst>
    <p:embeddedFont>
      <p:font typeface="MuseoModerno Medium" panose="020B0604020202020204" charset="0"/>
      <p:regular r:id="rId13"/>
    </p:embeddedFont>
    <p:embeddedFont>
      <p:font typeface="Source Sans 3" panose="020B0604020202020204" charset="0"/>
      <p:regular r:id="rId14"/>
    </p:embeddedFont>
    <p:embeddedFont>
      <p:font typeface="Source Sans 3 Bold" panose="020B0604020202020204" charset="0"/>
      <p:regular r:id="rId15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51" d="100"/>
          <a:sy n="151" d="100"/>
        </p:scale>
        <p:origin x="474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366442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7B1B2-7068-410D-9DFA-04078ED042B6}" type="datetimeFigureOut">
              <a:rPr lang="ru-RU" smtClean="0"/>
              <a:t>29.10.2026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FB525-6C02-4FCC-A5C1-0EC3483E68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1965297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7B1B2-7068-410D-9DFA-04078ED042B6}" type="datetimeFigureOut">
              <a:rPr lang="ru-RU" smtClean="0"/>
              <a:t>29.10.2026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FB525-6C02-4FCC-A5C1-0EC3483E68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1793379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7B1B2-7068-410D-9DFA-04078ED042B6}" type="datetimeFigureOut">
              <a:rPr lang="ru-RU" smtClean="0"/>
              <a:t>29.10.2026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FB525-6C02-4FCC-A5C1-0EC3483E68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0456399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7B1B2-7068-410D-9DFA-04078ED042B6}" type="datetimeFigureOut">
              <a:rPr lang="ru-RU" smtClean="0"/>
              <a:t>29.10.2026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FB525-6C02-4FCC-A5C1-0EC3483E68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6852226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7B1B2-7068-410D-9DFA-04078ED042B6}" type="datetimeFigureOut">
              <a:rPr lang="ru-RU" smtClean="0"/>
              <a:t>29.10.2026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FB525-6C02-4FCC-A5C1-0EC3483E68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6484329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7B1B2-7068-410D-9DFA-04078ED042B6}" type="datetimeFigureOut">
              <a:rPr lang="ru-RU" smtClean="0"/>
              <a:t>29.10.2026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FB525-6C02-4FCC-A5C1-0EC3483E68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5390721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7B1B2-7068-410D-9DFA-04078ED042B6}" type="datetimeFigureOut">
              <a:rPr lang="ru-RU" smtClean="0"/>
              <a:t>29.10.2026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FB525-6C02-4FCC-A5C1-0EC3483E68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256960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7B1B2-7068-410D-9DFA-04078ED042B6}" type="datetimeFigureOut">
              <a:rPr lang="ru-RU" smtClean="0"/>
              <a:t>29.10.2026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FB525-6C02-4FCC-A5C1-0EC3483E68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9284461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7B1B2-7068-410D-9DFA-04078ED042B6}" type="datetimeFigureOut">
              <a:rPr lang="ru-RU" smtClean="0"/>
              <a:t>29.10.2026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FB525-6C02-4FCC-A5C1-0EC3483E68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1736494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7B1B2-7068-410D-9DFA-04078ED042B6}" type="datetimeFigureOut">
              <a:rPr lang="ru-RU" smtClean="0"/>
              <a:t>29.10.2026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FB525-6C02-4FCC-A5C1-0EC3483E68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1399675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7B1B2-7068-410D-9DFA-04078ED042B6}" type="datetimeFigureOut">
              <a:rPr lang="ru-RU" smtClean="0"/>
              <a:t>29.10.2026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FB525-6C02-4FCC-A5C1-0EC3483E68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4069312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mast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914206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24527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F7B1B2-7068-410D-9DFA-04078ED042B6}" type="datetimeFigureOut">
              <a:rPr lang="ru-RU" smtClean="0"/>
              <a:t>29.10.2026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0FB525-6C02-4FCC-A5C1-0EC3483E68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68559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  <p:sldLayoutId id="2147483664" r:id="rId13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3.jpeg"/><Relationship Id="rId4" Type="http://schemas.openxmlformats.org/officeDocument/2006/relationships/image" Target="../media/image12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5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96119" y="1196206"/>
            <a:ext cx="4722763" cy="88597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750" dirty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Вакцинопрофилактика во время беременности</a:t>
            </a:r>
            <a:endParaRPr lang="en-US" sz="2750" dirty="0"/>
          </a:p>
        </p:txBody>
      </p:sp>
      <p:sp>
        <p:nvSpPr>
          <p:cNvPr id="4" name="Text 1"/>
          <p:cNvSpPr/>
          <p:nvPr/>
        </p:nvSpPr>
        <p:spPr>
          <a:xfrm>
            <a:off x="496119" y="2294781"/>
            <a:ext cx="4722763" cy="6113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850" dirty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Защита двоих</a:t>
            </a:r>
            <a:endParaRPr lang="en-US" sz="3850" dirty="0"/>
          </a:p>
        </p:txBody>
      </p:sp>
      <p:sp>
        <p:nvSpPr>
          <p:cNvPr id="5" name="Text 2"/>
          <p:cNvSpPr/>
          <p:nvPr/>
        </p:nvSpPr>
        <p:spPr>
          <a:xfrm>
            <a:off x="496119" y="3118768"/>
            <a:ext cx="4722763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Научно обоснованный взгляд на безопасность и эффективность вакцинации для здоровья матери и ребёнка.</a:t>
            </a:r>
            <a:endParaRPr lang="en-US" sz="1100" dirty="0"/>
          </a:p>
        </p:txBody>
      </p:sp>
      <p:sp>
        <p:nvSpPr>
          <p:cNvPr id="6" name="Shape 3"/>
          <p:cNvSpPr/>
          <p:nvPr/>
        </p:nvSpPr>
        <p:spPr>
          <a:xfrm>
            <a:off x="496119" y="3731865"/>
            <a:ext cx="2305422" cy="215354"/>
          </a:xfrm>
          <a:prstGeom prst="roundRect">
            <a:avLst>
              <a:gd name="adj" fmla="val 7900"/>
            </a:avLst>
          </a:prstGeom>
          <a:solidFill>
            <a:srgbClr val="DBE8F0"/>
          </a:solidFill>
          <a:ln/>
        </p:spPr>
      </p:sp>
      <p:sp>
        <p:nvSpPr>
          <p:cNvPr id="7" name="Text 4"/>
          <p:cNvSpPr/>
          <p:nvPr/>
        </p:nvSpPr>
        <p:spPr>
          <a:xfrm>
            <a:off x="581174" y="3774356"/>
            <a:ext cx="2592512" cy="1303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85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ЛЕКЦИЯ ДЛЯ МЕДИЦИНСКИХ РАБОТНИКОВ</a:t>
            </a:r>
            <a:endParaRPr lang="en-US" sz="850" dirty="0"/>
          </a:p>
        </p:txBody>
      </p:sp>
      <p:pic>
        <p:nvPicPr>
          <p:cNvPr id="1026" name="Picture 2" descr="Беременная женщина держит живот и стоит у окна | Бесплатное фото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96"/>
          <a:stretch/>
        </p:blipFill>
        <p:spPr bwMode="auto">
          <a:xfrm flipH="1">
            <a:off x="5781732" y="953871"/>
            <a:ext cx="2914935" cy="3321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433908"/>
            <a:ext cx="8151763" cy="3322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050" dirty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Беременность и иммунная система</a:t>
            </a:r>
            <a:endParaRPr lang="en-US" sz="20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119" y="975420"/>
            <a:ext cx="5207794" cy="295103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963395" y="1162304"/>
            <a:ext cx="2684487" cy="96470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17000"/>
              </a:lnSpc>
              <a:spcAft>
                <a:spcPts val="550"/>
              </a:spcAft>
              <a:buNone/>
            </a:pPr>
            <a:r>
              <a:rPr lang="en-US" sz="14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Беременность — это состояние </a:t>
            </a:r>
            <a:r>
              <a:rPr lang="en-US" sz="1400" b="1" dirty="0">
                <a:solidFill>
                  <a:srgbClr val="2B4150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-120"/>
              </a:rPr>
              <a:t>иммунологической толерантности</a:t>
            </a:r>
            <a:r>
              <a:rPr lang="en-US" sz="14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. Чтобы организм не отторгал плод, иммунная система перестраивается:</a:t>
            </a:r>
            <a:endParaRPr lang="en-US" sz="1400" dirty="0"/>
          </a:p>
          <a:p>
            <a:pPr marL="0" indent="0" algn="l">
              <a:lnSpc>
                <a:spcPct val="117000"/>
              </a:lnSpc>
              <a:buNone/>
            </a:pPr>
            <a:r>
              <a:rPr lang="en-US" sz="14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Эта перестройка делает будущую маму </a:t>
            </a:r>
            <a:r>
              <a:rPr lang="en-US" sz="1400" b="1" dirty="0">
                <a:solidFill>
                  <a:srgbClr val="2B4150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-120"/>
              </a:rPr>
              <a:t>более уязвимой</a:t>
            </a:r>
            <a:r>
              <a:rPr lang="en-US" sz="14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к определённым инфекциям — гриппу, коклюшу и другим.</a:t>
            </a:r>
            <a:endParaRPr lang="en-US" sz="140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96119" y="4105796"/>
            <a:ext cx="4035996" cy="603796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673819" y="4135711"/>
            <a:ext cx="3737744" cy="1660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0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Клеточный иммунитет ↓</a:t>
            </a:r>
            <a:endParaRPr lang="en-US" sz="1100" dirty="0"/>
          </a:p>
        </p:txBody>
      </p:sp>
      <p:sp>
        <p:nvSpPr>
          <p:cNvPr id="7" name="Text 3"/>
          <p:cNvSpPr/>
          <p:nvPr/>
        </p:nvSpPr>
        <p:spPr>
          <a:xfrm>
            <a:off x="673819" y="4291385"/>
            <a:ext cx="3737744" cy="1488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1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Снижается активность </a:t>
            </a:r>
            <a:r>
              <a:rPr lang="en-US" sz="1100" dirty="0" err="1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борьбы</a:t>
            </a:r>
            <a:r>
              <a:rPr lang="en-US" sz="11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</a:t>
            </a:r>
            <a:endParaRPr lang="ru-RU" sz="1100" dirty="0">
              <a:solidFill>
                <a:srgbClr val="2B4150"/>
              </a:solidFill>
              <a:latin typeface="Source Sans 3" pitchFamily="34" charset="0"/>
              <a:ea typeface="Source Sans 3" pitchFamily="34" charset="-122"/>
              <a:cs typeface="Source Sans 3" pitchFamily="34" charset="-120"/>
            </a:endParaRPr>
          </a:p>
          <a:p>
            <a:pPr marL="0" indent="0" algn="l">
              <a:lnSpc>
                <a:spcPct val="117000"/>
              </a:lnSpc>
              <a:buNone/>
            </a:pPr>
            <a:r>
              <a:rPr lang="en-US" sz="11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с вирусами и внутриклеточными бактериями</a:t>
            </a:r>
            <a:endParaRPr lang="en-US" sz="1100" dirty="0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611812" y="4105796"/>
            <a:ext cx="4036070" cy="603796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4789512" y="4125293"/>
            <a:ext cx="3737818" cy="1660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0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Гуморальный иммунитет ↑</a:t>
            </a:r>
            <a:endParaRPr lang="en-US" sz="1100" dirty="0"/>
          </a:p>
        </p:txBody>
      </p:sp>
      <p:sp>
        <p:nvSpPr>
          <p:cNvPr id="10" name="Text 5"/>
          <p:cNvSpPr/>
          <p:nvPr/>
        </p:nvSpPr>
        <p:spPr>
          <a:xfrm>
            <a:off x="4789512" y="4277246"/>
            <a:ext cx="3737818" cy="1488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1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Усиливается </a:t>
            </a:r>
            <a:r>
              <a:rPr lang="en-US" sz="1100" dirty="0" err="1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выработка</a:t>
            </a:r>
            <a:r>
              <a:rPr lang="en-US" sz="11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</a:t>
            </a:r>
            <a:r>
              <a:rPr lang="en-US" sz="1100" dirty="0" err="1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антител</a:t>
            </a:r>
            <a:endParaRPr lang="ru-RU" sz="1100" dirty="0">
              <a:solidFill>
                <a:srgbClr val="2B4150"/>
              </a:solidFill>
              <a:latin typeface="Source Sans 3" pitchFamily="34" charset="0"/>
              <a:ea typeface="Source Sans 3" pitchFamily="34" charset="-122"/>
              <a:cs typeface="Source Sans 3" pitchFamily="34" charset="-120"/>
            </a:endParaRPr>
          </a:p>
          <a:p>
            <a:pPr marL="0" indent="0" algn="l">
              <a:lnSpc>
                <a:spcPct val="117000"/>
              </a:lnSpc>
              <a:buNone/>
            </a:pPr>
            <a:r>
              <a:rPr lang="en-US" sz="11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— именно это делает вакцинацию возможной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389855"/>
            <a:ext cx="8151763" cy="3322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050" dirty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Как мать защищает ребёнка: механизм действия</a:t>
            </a:r>
            <a:endParaRPr lang="en-US" sz="20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679" y="881583"/>
            <a:ext cx="8084567" cy="348622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73714" y="3706689"/>
            <a:ext cx="2041075" cy="2292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Пассивный иммунитет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1073714" y="2899685"/>
            <a:ext cx="2389809" cy="2292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Транспорт через плаценту</a:t>
            </a:r>
            <a:endParaRPr lang="en-US" sz="1400" dirty="0"/>
          </a:p>
        </p:txBody>
      </p:sp>
      <p:sp>
        <p:nvSpPr>
          <p:cNvPr id="6" name="Text 3"/>
          <p:cNvSpPr/>
          <p:nvPr/>
        </p:nvSpPr>
        <p:spPr>
          <a:xfrm>
            <a:off x="1073714" y="2100832"/>
            <a:ext cx="1834102" cy="2292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Материнский IgG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1073714" y="1293827"/>
            <a:ext cx="1834102" cy="2292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Введение вакцины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496119" y="4457477"/>
            <a:ext cx="8151763" cy="2976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4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Вакцинируя себя во время беременности, женщина буквально передаёт ребёнку </a:t>
            </a:r>
            <a:r>
              <a:rPr lang="en-US" sz="1400" b="1" dirty="0">
                <a:solidFill>
                  <a:srgbClr val="2B4150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-120"/>
              </a:rPr>
              <a:t>готовый иммунитет</a:t>
            </a:r>
            <a:r>
              <a:rPr lang="en-US" sz="14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— защиту от смертельно опасных инфекций в самый уязвимый период его жизни.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3925119" y="785664"/>
            <a:ext cx="4722763" cy="88597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750" dirty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Рекомендованные вакцины в РФ</a:t>
            </a:r>
            <a:endParaRPr lang="en-US" sz="2750" dirty="0"/>
          </a:p>
        </p:txBody>
      </p:sp>
      <p:sp>
        <p:nvSpPr>
          <p:cNvPr id="4" name="Text 1"/>
          <p:cNvSpPr/>
          <p:nvPr/>
        </p:nvSpPr>
        <p:spPr>
          <a:xfrm>
            <a:off x="3925119" y="1743336"/>
            <a:ext cx="4722763" cy="68044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2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Согласно Национальному календарю прививок и клиническим рекомендациям Минздрава РФ, всем беременным показаны </a:t>
            </a:r>
            <a:r>
              <a:rPr lang="en-US" sz="1200" b="1" dirty="0">
                <a:solidFill>
                  <a:srgbClr val="2B4150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-120"/>
              </a:rPr>
              <a:t>две инактивированные вакцины</a:t>
            </a:r>
            <a:r>
              <a:rPr lang="en-US" sz="12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:</a:t>
            </a:r>
            <a:endParaRPr lang="en-US" sz="1200" dirty="0"/>
          </a:p>
        </p:txBody>
      </p:sp>
      <p:sp>
        <p:nvSpPr>
          <p:cNvPr id="5" name="Shape 2"/>
          <p:cNvSpPr/>
          <p:nvPr/>
        </p:nvSpPr>
        <p:spPr>
          <a:xfrm>
            <a:off x="3925119" y="2724150"/>
            <a:ext cx="4722763" cy="1633686"/>
          </a:xfrm>
          <a:prstGeom prst="roundRect">
            <a:avLst>
              <a:gd name="adj" fmla="val 1302"/>
            </a:avLst>
          </a:prstGeom>
          <a:solidFill>
            <a:srgbClr val="F3EEE3"/>
          </a:solidFill>
          <a:ln/>
        </p:spPr>
      </p:sp>
      <p:sp>
        <p:nvSpPr>
          <p:cNvPr id="6" name="Shape 3"/>
          <p:cNvSpPr/>
          <p:nvPr/>
        </p:nvSpPr>
        <p:spPr>
          <a:xfrm>
            <a:off x="3925119" y="2724150"/>
            <a:ext cx="4722763" cy="816843"/>
          </a:xfrm>
          <a:custGeom>
            <a:avLst/>
            <a:gdLst/>
            <a:ahLst/>
            <a:cxnLst/>
            <a:rect l="l" t="t" r="r" b="b"/>
            <a:pathLst>
              <a:path w="4722763" h="816843">
                <a:moveTo>
                  <a:pt x="17721" y="0"/>
                </a:moveTo>
                <a:lnTo>
                  <a:pt x="4705042" y="0"/>
                </a:lnTo>
                <a:arcTo wR="17721" hR="17721" stAng="16200000" swAng="5400000"/>
                <a:lnTo>
                  <a:pt x="4722763" y="816843"/>
                </a:lnTo>
                <a:lnTo>
                  <a:pt x="0" y="816843"/>
                </a:lnTo>
                <a:lnTo>
                  <a:pt x="0" y="17721"/>
                </a:lnTo>
                <a:arcTo wR="17721" hR="17721" stAng="10800000" swAng="5400000"/>
                <a:close/>
              </a:path>
            </a:pathLst>
          </a:custGeom>
          <a:solidFill>
            <a:srgbClr val="F3EEE3"/>
          </a:solidFill>
          <a:ln/>
        </p:spPr>
      </p:sp>
      <p:sp>
        <p:nvSpPr>
          <p:cNvPr id="7" name="Text 4"/>
          <p:cNvSpPr/>
          <p:nvPr/>
        </p:nvSpPr>
        <p:spPr>
          <a:xfrm>
            <a:off x="4066877" y="2865909"/>
            <a:ext cx="4439245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Twemoji Mozilla" pitchFamily="34" charset="0"/>
                <a:ea typeface="Twemoji Mozilla" pitchFamily="34" charset="-122"/>
                <a:cs typeface="Twemoji Mozilla" pitchFamily="34" charset="-120"/>
              </a:rPr>
              <a:t>🦠</a:t>
            </a:r>
            <a:r>
              <a:rPr lang="en-US" sz="135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 Грипп</a:t>
            </a:r>
            <a:endParaRPr lang="en-US" sz="1350" dirty="0"/>
          </a:p>
        </p:txBody>
      </p:sp>
      <p:sp>
        <p:nvSpPr>
          <p:cNvPr id="8" name="Text 5"/>
          <p:cNvSpPr/>
          <p:nvPr/>
        </p:nvSpPr>
        <p:spPr>
          <a:xfrm>
            <a:off x="4066877" y="3172420"/>
            <a:ext cx="4439245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Ежегодно, любой срок беременности, оптимально — осень-зима</a:t>
            </a:r>
            <a:endParaRPr lang="en-US" sz="1100" dirty="0"/>
          </a:p>
        </p:txBody>
      </p:sp>
      <p:sp>
        <p:nvSpPr>
          <p:cNvPr id="9" name="Shape 6"/>
          <p:cNvSpPr/>
          <p:nvPr/>
        </p:nvSpPr>
        <p:spPr>
          <a:xfrm>
            <a:off x="3925119" y="3540993"/>
            <a:ext cx="4722763" cy="816843"/>
          </a:xfrm>
          <a:custGeom>
            <a:avLst/>
            <a:gdLst/>
            <a:ahLst/>
            <a:cxnLst/>
            <a:rect l="l" t="t" r="r" b="b"/>
            <a:pathLst>
              <a:path w="4722763" h="816843">
                <a:moveTo>
                  <a:pt x="0" y="0"/>
                </a:moveTo>
                <a:lnTo>
                  <a:pt x="4722763" y="0"/>
                </a:lnTo>
                <a:lnTo>
                  <a:pt x="4722763" y="799122"/>
                </a:lnTo>
                <a:arcTo wR="17721" hR="17721" stAng="0" swAng="5400000"/>
                <a:lnTo>
                  <a:pt x="17721" y="816843"/>
                </a:lnTo>
                <a:arcTo wR="17721" hR="17721" stAng="5400000" swAng="5400000"/>
                <a:lnTo>
                  <a:pt x="0" y="0"/>
                </a:lnTo>
                <a:close/>
              </a:path>
            </a:pathLst>
          </a:custGeom>
          <a:solidFill>
            <a:srgbClr val="F3EEE3"/>
          </a:solidFill>
          <a:ln/>
        </p:spPr>
      </p:sp>
      <p:sp>
        <p:nvSpPr>
          <p:cNvPr id="10" name="Shape 7"/>
          <p:cNvSpPr/>
          <p:nvPr/>
        </p:nvSpPr>
        <p:spPr>
          <a:xfrm>
            <a:off x="3925119" y="3540993"/>
            <a:ext cx="4722763" cy="19050"/>
          </a:xfrm>
          <a:prstGeom prst="roundRect">
            <a:avLst>
              <a:gd name="adj" fmla="val 50000"/>
            </a:avLst>
          </a:prstGeom>
          <a:solidFill>
            <a:srgbClr val="D9D4C9"/>
          </a:solidFill>
          <a:ln/>
        </p:spPr>
      </p:sp>
      <p:sp>
        <p:nvSpPr>
          <p:cNvPr id="11" name="Text 8"/>
          <p:cNvSpPr/>
          <p:nvPr/>
        </p:nvSpPr>
        <p:spPr>
          <a:xfrm>
            <a:off x="4066877" y="3682752"/>
            <a:ext cx="4439245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Twemoji Mozilla" pitchFamily="34" charset="0"/>
                <a:ea typeface="Twemoji Mozilla" pitchFamily="34" charset="-122"/>
                <a:cs typeface="Twemoji Mozilla" pitchFamily="34" charset="-120"/>
              </a:rPr>
              <a:t>💉</a:t>
            </a:r>
            <a:r>
              <a:rPr lang="en-US" sz="135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 Коклюш / Дифтерия / Столбняк</a:t>
            </a:r>
            <a:endParaRPr lang="en-US" sz="1350" dirty="0"/>
          </a:p>
        </p:txBody>
      </p:sp>
      <p:sp>
        <p:nvSpPr>
          <p:cNvPr id="12" name="Text 9"/>
          <p:cNvSpPr/>
          <p:nvPr/>
        </p:nvSpPr>
        <p:spPr>
          <a:xfrm>
            <a:off x="4066877" y="3989263"/>
            <a:ext cx="4439245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В каждую беременность, оптимальный срок — </a:t>
            </a:r>
            <a:r>
              <a:rPr lang="en-US" sz="1100" b="1" dirty="0">
                <a:solidFill>
                  <a:srgbClr val="2B4150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-120"/>
              </a:rPr>
              <a:t>27–36 недель</a:t>
            </a:r>
            <a:endParaRPr lang="en-US" sz="1100" dirty="0"/>
          </a:p>
        </p:txBody>
      </p:sp>
      <p:pic>
        <p:nvPicPr>
          <p:cNvPr id="2050" name="Picture 2" descr="Беременная девушка врача изображения — Бесплатная загрузка на Magnific  (ранее Freepik)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102"/>
          <a:stretch/>
        </p:blipFill>
        <p:spPr bwMode="auto">
          <a:xfrm>
            <a:off x="0" y="0"/>
            <a:ext cx="3777328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405780"/>
            <a:ext cx="8151763" cy="3599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250" dirty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Вакцинация против гриппа</a:t>
            </a:r>
            <a:endParaRPr lang="en-US" sz="2250" dirty="0"/>
          </a:p>
        </p:txBody>
      </p:sp>
      <p:sp>
        <p:nvSpPr>
          <p:cNvPr id="3" name="Shape 1"/>
          <p:cNvSpPr/>
          <p:nvPr/>
        </p:nvSpPr>
        <p:spPr>
          <a:xfrm>
            <a:off x="496119" y="1349722"/>
            <a:ext cx="2670423" cy="1004664"/>
          </a:xfrm>
          <a:prstGeom prst="roundRect">
            <a:avLst>
              <a:gd name="adj" fmla="val 1720"/>
            </a:avLst>
          </a:prstGeom>
          <a:solidFill>
            <a:srgbClr val="F3EEE3"/>
          </a:solidFill>
          <a:ln/>
        </p:spPr>
      </p:sp>
      <p:sp>
        <p:nvSpPr>
          <p:cNvPr id="4" name="Text 2"/>
          <p:cNvSpPr/>
          <p:nvPr/>
        </p:nvSpPr>
        <p:spPr>
          <a:xfrm>
            <a:off x="611237" y="1392102"/>
            <a:ext cx="2440186" cy="1799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0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Риск для матери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611236" y="1550999"/>
            <a:ext cx="2555305" cy="50095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1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Госпитализация с гриппом в </a:t>
            </a:r>
            <a:r>
              <a:rPr lang="en-US" sz="1100" b="1" dirty="0">
                <a:solidFill>
                  <a:srgbClr val="2B4150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-120"/>
              </a:rPr>
              <a:t>5–10 раз чаще</a:t>
            </a:r>
            <a:r>
              <a:rPr lang="en-US" sz="11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, чем у небеременных. Высокий риск пневмонии, дыхательной недостаточности.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496119" y="2447925"/>
            <a:ext cx="2670423" cy="1171649"/>
          </a:xfrm>
          <a:prstGeom prst="roundRect">
            <a:avLst>
              <a:gd name="adj" fmla="val 1475"/>
            </a:avLst>
          </a:prstGeom>
          <a:solidFill>
            <a:srgbClr val="F3EEE3"/>
          </a:solidFill>
          <a:ln/>
        </p:spPr>
      </p:sp>
      <p:sp>
        <p:nvSpPr>
          <p:cNvPr id="7" name="Text 5"/>
          <p:cNvSpPr/>
          <p:nvPr/>
        </p:nvSpPr>
        <p:spPr>
          <a:xfrm>
            <a:off x="611237" y="2495472"/>
            <a:ext cx="2440186" cy="1799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0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Риск для плода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611237" y="2706180"/>
            <a:ext cx="2338440" cy="6679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1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Лихорадка в I триместре — риск пороков нервной трубки. Грипп ассоциирован с преждевременными родами и низкой массой тела.</a:t>
            </a:r>
            <a:endParaRPr lang="en-US" sz="1100" dirty="0"/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2292" y="1011287"/>
            <a:ext cx="5200278" cy="2946797"/>
          </a:xfrm>
          <a:prstGeom prst="rect">
            <a:avLst/>
          </a:prstGeom>
        </p:spPr>
      </p:pic>
      <p:sp>
        <p:nvSpPr>
          <p:cNvPr id="10" name="Shape 7"/>
          <p:cNvSpPr/>
          <p:nvPr/>
        </p:nvSpPr>
        <p:spPr>
          <a:xfrm>
            <a:off x="500807" y="4156472"/>
            <a:ext cx="8151763" cy="569119"/>
          </a:xfrm>
          <a:prstGeom prst="roundRect">
            <a:avLst>
              <a:gd name="adj" fmla="val 3036"/>
            </a:avLst>
          </a:prstGeom>
          <a:solidFill>
            <a:srgbClr val="DBE8F0"/>
          </a:solidFill>
          <a:ln/>
        </p:spPr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237" y="4325913"/>
            <a:ext cx="143917" cy="115119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870272" y="4274047"/>
            <a:ext cx="7662490" cy="3339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-120"/>
              </a:rPr>
              <a:t>Эффективность по данным ВОЗ:</a:t>
            </a:r>
            <a:r>
              <a:rPr lang="en-US" sz="1100" dirty="0">
                <a:solidFill>
                  <a:srgbClr val="00000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снижение риска заболевания у беременной на 40–60%; риск госпитализации младенца с гриппом в первые 6 месяцев — на </a:t>
            </a:r>
            <a:r>
              <a:rPr lang="en-US" sz="1100" b="1" dirty="0">
                <a:solidFill>
                  <a:srgbClr val="000000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-120"/>
              </a:rPr>
              <a:t>72%</a:t>
            </a:r>
            <a:r>
              <a:rPr lang="en-US" sz="1100" dirty="0">
                <a:solidFill>
                  <a:srgbClr val="00000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.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411361"/>
            <a:ext cx="8151763" cy="3737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350" dirty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Вакцинация против коклюша, дифтерии и столбняка</a:t>
            </a:r>
            <a:endParaRPr lang="en-US" sz="23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119" y="1185751"/>
            <a:ext cx="5196483" cy="36517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971447" y="1124539"/>
            <a:ext cx="2663354" cy="1868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dirty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Почему именно 27–36 недель?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5989216" y="1387198"/>
            <a:ext cx="2967971" cy="70544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11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К 27-й неделе плацента сформирована для активного транспорта антител. У организма есть время выработать максимальный титр IgG к моменту родов.</a:t>
            </a:r>
            <a:endParaRPr lang="en-US" sz="1100" dirty="0"/>
          </a:p>
        </p:txBody>
      </p:sp>
      <p:sp>
        <p:nvSpPr>
          <p:cNvPr id="6" name="Text 3"/>
          <p:cNvSpPr/>
          <p:nvPr/>
        </p:nvSpPr>
        <p:spPr>
          <a:xfrm>
            <a:off x="5971447" y="2266171"/>
            <a:ext cx="2663354" cy="3737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dirty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Коклюш для младенца — смертельная угроза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5792571" y="2724152"/>
            <a:ext cx="2663354" cy="11287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182880" indent="-182880" algn="l">
              <a:lnSpc>
                <a:spcPct val="123000"/>
              </a:lnSpc>
              <a:buSzPct val="100000"/>
              <a:buChar char="•"/>
            </a:pPr>
            <a:r>
              <a:rPr lang="en-US" sz="105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Приступы кашля → апноэ, судороги, гипоксия мозга</a:t>
            </a:r>
            <a:endParaRPr lang="en-US" sz="1050" dirty="0"/>
          </a:p>
          <a:p>
            <a:pPr marL="182880" indent="-182880" algn="l">
              <a:lnSpc>
                <a:spcPct val="123000"/>
              </a:lnSpc>
              <a:buSzPct val="100000"/>
              <a:buChar char="•"/>
            </a:pPr>
            <a:r>
              <a:rPr lang="en-US" sz="105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Младенцы до 3 месяцев — группа максимального риска летального исхода</a:t>
            </a:r>
            <a:endParaRPr lang="en-US" sz="1050" dirty="0"/>
          </a:p>
          <a:p>
            <a:pPr marL="182880" indent="-182880" algn="l">
              <a:lnSpc>
                <a:spcPct val="123000"/>
              </a:lnSpc>
              <a:buSzPct val="100000"/>
              <a:buChar char="•"/>
            </a:pPr>
            <a:r>
              <a:rPr lang="en-US" sz="105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Собственная прививка ребёнка начинается только с 3 месяцев</a:t>
            </a:r>
            <a:endParaRPr lang="en-US" sz="1050" dirty="0"/>
          </a:p>
        </p:txBody>
      </p:sp>
      <p:sp>
        <p:nvSpPr>
          <p:cNvPr id="8" name="Shape 5"/>
          <p:cNvSpPr/>
          <p:nvPr/>
        </p:nvSpPr>
        <p:spPr>
          <a:xfrm>
            <a:off x="5989216" y="4004534"/>
            <a:ext cx="2663354" cy="770334"/>
          </a:xfrm>
          <a:prstGeom prst="roundRect">
            <a:avLst>
              <a:gd name="adj" fmla="val 2329"/>
            </a:avLst>
          </a:prstGeom>
          <a:solidFill>
            <a:srgbClr val="FCF2B5"/>
          </a:solidFill>
          <a:ln/>
        </p:spPr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08799" y="4173082"/>
            <a:ext cx="149498" cy="119583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6377880" y="4028123"/>
            <a:ext cx="2155106" cy="5290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До первой прививки ребёнка может защитить </a:t>
            </a:r>
            <a:r>
              <a:rPr lang="en-US" sz="1100" b="1" dirty="0">
                <a:solidFill>
                  <a:srgbClr val="000000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-120"/>
              </a:rPr>
              <a:t>только пассивный иммунитет от матери</a:t>
            </a:r>
            <a:r>
              <a:rPr lang="en-US" sz="1100" dirty="0">
                <a:solidFill>
                  <a:srgbClr val="00000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.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3925119" y="422151"/>
            <a:ext cx="4722763" cy="3737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350" dirty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Разрушаем мифы</a:t>
            </a:r>
            <a:endParaRPr lang="en-US" sz="235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25119" y="947291"/>
            <a:ext cx="4722763" cy="867817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4088904" y="1269057"/>
            <a:ext cx="179412" cy="2242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40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1</a:t>
            </a:r>
            <a:endParaRPr lang="en-US" sz="1400" dirty="0"/>
          </a:p>
        </p:txBody>
      </p:sp>
      <p:sp>
        <p:nvSpPr>
          <p:cNvPr id="6" name="Text 2"/>
          <p:cNvSpPr/>
          <p:nvPr/>
        </p:nvSpPr>
        <p:spPr>
          <a:xfrm>
            <a:off x="4518720" y="1008421"/>
            <a:ext cx="3995291" cy="1868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«Вакцина может вызвать болезнь»</a:t>
            </a:r>
            <a:endParaRPr lang="en-US" sz="1150" dirty="0"/>
          </a:p>
        </p:txBody>
      </p:sp>
      <p:sp>
        <p:nvSpPr>
          <p:cNvPr id="7" name="Text 3"/>
          <p:cNvSpPr/>
          <p:nvPr/>
        </p:nvSpPr>
        <p:spPr>
          <a:xfrm>
            <a:off x="4518720" y="1195275"/>
            <a:ext cx="3995291" cy="35272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11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Беременным вводят </a:t>
            </a:r>
            <a:r>
              <a:rPr lang="en-US" sz="1100" b="1" dirty="0">
                <a:solidFill>
                  <a:srgbClr val="2B4150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-120"/>
              </a:rPr>
              <a:t>только инактивированные</a:t>
            </a:r>
            <a:r>
              <a:rPr lang="en-US" sz="11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вакцины — убитый вирус или его белки. Они не способны размножаться и вызвать инфекцию.</a:t>
            </a:r>
            <a:endParaRPr lang="en-US" sz="1100" dirty="0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25119" y="1916013"/>
            <a:ext cx="4722763" cy="867817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4088904" y="2237780"/>
            <a:ext cx="179412" cy="2242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40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2</a:t>
            </a:r>
            <a:endParaRPr lang="en-US" sz="1400" dirty="0"/>
          </a:p>
        </p:txBody>
      </p:sp>
      <p:sp>
        <p:nvSpPr>
          <p:cNvPr id="10" name="Text 5"/>
          <p:cNvSpPr/>
          <p:nvPr/>
        </p:nvSpPr>
        <p:spPr>
          <a:xfrm>
            <a:off x="4518719" y="1971454"/>
            <a:ext cx="3995291" cy="1868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«Компоненты вакцины токсичны для плода»</a:t>
            </a:r>
            <a:endParaRPr lang="en-US" sz="1150" dirty="0"/>
          </a:p>
        </p:txBody>
      </p:sp>
      <p:sp>
        <p:nvSpPr>
          <p:cNvPr id="11" name="Text 6"/>
          <p:cNvSpPr/>
          <p:nvPr/>
        </p:nvSpPr>
        <p:spPr>
          <a:xfrm>
            <a:off x="4518720" y="2158308"/>
            <a:ext cx="3995291" cy="35272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11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Крупномасштабные исследования десятилетиями </a:t>
            </a:r>
            <a:r>
              <a:rPr lang="en-US" sz="1100" b="1" dirty="0">
                <a:solidFill>
                  <a:srgbClr val="2B4150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-120"/>
              </a:rPr>
              <a:t>не выявили связи</a:t>
            </a:r>
            <a:r>
              <a:rPr lang="en-US" sz="11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между компонентами вакцин и патологиями развития плода.</a:t>
            </a:r>
            <a:endParaRPr lang="en-US" sz="1100" dirty="0"/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25119" y="2884736"/>
            <a:ext cx="4722763" cy="867817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4088904" y="3206502"/>
            <a:ext cx="179412" cy="2242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40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3</a:t>
            </a:r>
            <a:endParaRPr lang="en-US" sz="1400" dirty="0"/>
          </a:p>
        </p:txBody>
      </p:sp>
      <p:sp>
        <p:nvSpPr>
          <p:cNvPr id="14" name="Text 8"/>
          <p:cNvSpPr/>
          <p:nvPr/>
        </p:nvSpPr>
        <p:spPr>
          <a:xfrm>
            <a:off x="4518720" y="2935328"/>
            <a:ext cx="3995291" cy="1868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«Лучше переболеть — иммунитет естественнее»</a:t>
            </a:r>
            <a:endParaRPr lang="en-US" sz="1150" dirty="0"/>
          </a:p>
        </p:txBody>
      </p:sp>
      <p:sp>
        <p:nvSpPr>
          <p:cNvPr id="15" name="Text 9"/>
          <p:cNvSpPr/>
          <p:nvPr/>
        </p:nvSpPr>
        <p:spPr>
          <a:xfrm>
            <a:off x="4518720" y="3142245"/>
            <a:ext cx="3995291" cy="35272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11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Грипп или коклюш при беременности несут </a:t>
            </a:r>
            <a:r>
              <a:rPr lang="en-US" sz="1100" b="1" dirty="0">
                <a:solidFill>
                  <a:srgbClr val="2B4150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-120"/>
              </a:rPr>
              <a:t>прямую угрозу жизни</a:t>
            </a:r>
            <a:r>
              <a:rPr lang="en-US" sz="11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плода. Вакцина даёт тот же иммунитет — без риска тяжёлого течения.</a:t>
            </a:r>
            <a:endParaRPr lang="en-US" sz="1100" dirty="0"/>
          </a:p>
        </p:txBody>
      </p:sp>
      <p:pic>
        <p:nvPicPr>
          <p:cNvPr id="16" name="Image 4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25119" y="3853458"/>
            <a:ext cx="4722763" cy="867817"/>
          </a:xfrm>
          <a:prstGeom prst="rect">
            <a:avLst/>
          </a:prstGeom>
        </p:spPr>
      </p:pic>
      <p:sp>
        <p:nvSpPr>
          <p:cNvPr id="17" name="Text 10"/>
          <p:cNvSpPr/>
          <p:nvPr/>
        </p:nvSpPr>
        <p:spPr>
          <a:xfrm>
            <a:off x="4088904" y="4175224"/>
            <a:ext cx="179412" cy="2242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40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4</a:t>
            </a:r>
            <a:endParaRPr lang="en-US" sz="1400" dirty="0"/>
          </a:p>
        </p:txBody>
      </p:sp>
      <p:sp>
        <p:nvSpPr>
          <p:cNvPr id="18" name="Text 11"/>
          <p:cNvSpPr/>
          <p:nvPr/>
        </p:nvSpPr>
        <p:spPr>
          <a:xfrm>
            <a:off x="4518720" y="3903948"/>
            <a:ext cx="3995291" cy="1868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«Я уже прививалась год назад»</a:t>
            </a:r>
            <a:endParaRPr lang="en-US" sz="1150" dirty="0"/>
          </a:p>
        </p:txBody>
      </p:sp>
      <p:sp>
        <p:nvSpPr>
          <p:cNvPr id="19" name="Text 12"/>
          <p:cNvSpPr/>
          <p:nvPr/>
        </p:nvSpPr>
        <p:spPr>
          <a:xfrm>
            <a:off x="4518718" y="4090802"/>
            <a:ext cx="3995291" cy="35272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11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Уровень антител снижается. Прививку от гриппа делают </a:t>
            </a:r>
            <a:r>
              <a:rPr lang="en-US" sz="1100" b="1" dirty="0">
                <a:solidFill>
                  <a:srgbClr val="2B4150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-120"/>
              </a:rPr>
              <a:t>ежегодно</a:t>
            </a:r>
            <a:r>
              <a:rPr lang="en-US" sz="11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, от коклюша — в </a:t>
            </a:r>
            <a:r>
              <a:rPr lang="en-US" sz="1100" b="1" dirty="0">
                <a:solidFill>
                  <a:srgbClr val="2B4150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-120"/>
              </a:rPr>
              <a:t>каждую</a:t>
            </a:r>
            <a:r>
              <a:rPr lang="en-US" sz="11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беременность для свежей передачи антител.</a:t>
            </a:r>
            <a:endParaRPr lang="en-US" sz="1100" dirty="0"/>
          </a:p>
        </p:txBody>
      </p:sp>
      <p:pic>
        <p:nvPicPr>
          <p:cNvPr id="3074" name="Picture 2" descr="Скачать картинки Факты и мифы, стоковые фото Факты и мифы в хорошем  качестве | DepositPhoto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947291"/>
            <a:ext cx="3369915" cy="3827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673150"/>
            <a:ext cx="8151763" cy="442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750" dirty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Другие вакцины и «кокон защиты»</a:t>
            </a:r>
            <a:endParaRPr lang="en-US" sz="2750" dirty="0"/>
          </a:p>
        </p:txBody>
      </p:sp>
      <p:sp>
        <p:nvSpPr>
          <p:cNvPr id="3" name="Text 1"/>
          <p:cNvSpPr/>
          <p:nvPr/>
        </p:nvSpPr>
        <p:spPr>
          <a:xfrm>
            <a:off x="496119" y="1532825"/>
            <a:ext cx="3902943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dirty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Живые вакцины — противопоказаны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496119" y="1947118"/>
            <a:ext cx="3902943" cy="68044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2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КПК (корь, краснуха, паротит) и ветряная оспа содержат ослабленные живые вирусы. Введение во время беременности </a:t>
            </a:r>
            <a:r>
              <a:rPr lang="en-US" sz="1200" b="1" dirty="0">
                <a:solidFill>
                  <a:srgbClr val="2B4150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-120"/>
              </a:rPr>
              <a:t>строго противопоказано</a:t>
            </a:r>
            <a:r>
              <a:rPr lang="en-US" sz="12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.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496119" y="3059013"/>
            <a:ext cx="3902943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dirty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При планировании беременности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96119" y="3424907"/>
            <a:ext cx="3902943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2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Проверить IgG к кори и краснухе. При отсутствии иммунитета — привиться и отложить зачатие </a:t>
            </a:r>
            <a:r>
              <a:rPr lang="en-US" sz="1200" b="1" dirty="0">
                <a:solidFill>
                  <a:srgbClr val="2B4150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-120"/>
              </a:rPr>
              <a:t>минимум на 1 месяц</a:t>
            </a:r>
            <a:r>
              <a:rPr lang="en-US" sz="12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.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749701" y="1470496"/>
            <a:ext cx="3902943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dirty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Стратегия «Кокон вакцинации»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4749701" y="1755726"/>
            <a:ext cx="3902943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2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Все близкие, контактирующие с новорождённым, должны быть привиты:</a:t>
            </a:r>
            <a:endParaRPr lang="en-US" sz="1200" dirty="0"/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02832" y="2453878"/>
            <a:ext cx="212601" cy="212601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5210398" y="2446809"/>
            <a:ext cx="3442246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2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Папа, бабушки, дедушки, братья и сёстры</a:t>
            </a:r>
            <a:endParaRPr lang="en-US" sz="1200" dirty="0"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02832" y="3169741"/>
            <a:ext cx="212601" cy="212601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5210398" y="3162672"/>
            <a:ext cx="3442246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2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От гриппа, коклюша, кори, дифтерии</a:t>
            </a:r>
            <a:endParaRPr lang="en-US" sz="1200" dirty="0"/>
          </a:p>
        </p:txBody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02832" y="3885605"/>
            <a:ext cx="212601" cy="212601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5210398" y="3878535"/>
            <a:ext cx="3442246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2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Если с последней прививки прошло </a:t>
            </a:r>
            <a:r>
              <a:rPr lang="en-US" sz="1200" b="1" dirty="0">
                <a:solidFill>
                  <a:srgbClr val="2B4150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-120"/>
              </a:rPr>
              <a:t>более 10 лет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512192"/>
            <a:ext cx="8151763" cy="4291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700" dirty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Алгоритм действий для врача</a:t>
            </a:r>
            <a:endParaRPr lang="en-US" sz="27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8100" y="1207368"/>
            <a:ext cx="4787801" cy="2841575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510481" y="3160559"/>
            <a:ext cx="1190138" cy="6877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40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Вакцинация АКДС27–36 нед.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4010581" y="3275192"/>
            <a:ext cx="1190138" cy="45852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40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Вакцинация от гриппа</a:t>
            </a:r>
            <a:endParaRPr lang="en-US" sz="1400" dirty="0"/>
          </a:p>
        </p:txBody>
      </p:sp>
      <p:sp>
        <p:nvSpPr>
          <p:cNvPr id="6" name="Text 3"/>
          <p:cNvSpPr/>
          <p:nvPr/>
        </p:nvSpPr>
        <p:spPr>
          <a:xfrm>
            <a:off x="2486226" y="3275192"/>
            <a:ext cx="1190138" cy="45852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40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Обсудить план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496119" y="4198590"/>
            <a:ext cx="8151763" cy="43264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1000"/>
              </a:lnSpc>
              <a:buNone/>
            </a:pPr>
            <a:r>
              <a:rPr lang="en-US" sz="12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Вакцинация во время беременности — это </a:t>
            </a:r>
            <a:r>
              <a:rPr lang="en-US" sz="1200" b="1" dirty="0">
                <a:solidFill>
                  <a:srgbClr val="2B4150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-120"/>
              </a:rPr>
              <a:t>современный, научно доказанный и наиболее эффективный способ</a:t>
            </a:r>
            <a:r>
              <a:rPr lang="en-US" sz="12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защитить здоровье матери и ребёнка. Решение всегда принимается совместно с лечащим врачом с учётом индивидуальной клинической ситуации.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96120" y="511373"/>
            <a:ext cx="4420010" cy="3945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50" dirty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Ключевые выводы</a:t>
            </a:r>
            <a:endParaRPr lang="en-US" sz="2450" dirty="0"/>
          </a:p>
        </p:txBody>
      </p:sp>
      <p:sp>
        <p:nvSpPr>
          <p:cNvPr id="4" name="Text 1"/>
          <p:cNvSpPr/>
          <p:nvPr/>
        </p:nvSpPr>
        <p:spPr>
          <a:xfrm>
            <a:off x="496119" y="1137642"/>
            <a:ext cx="2291135" cy="4166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83000"/>
              </a:lnSpc>
              <a:buNone/>
            </a:pPr>
            <a:r>
              <a:rPr lang="en-US" sz="325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2</a:t>
            </a:r>
            <a:endParaRPr lang="en-US" sz="3250" dirty="0"/>
          </a:p>
        </p:txBody>
      </p:sp>
      <p:sp>
        <p:nvSpPr>
          <p:cNvPr id="5" name="Text 2"/>
          <p:cNvSpPr/>
          <p:nvPr/>
        </p:nvSpPr>
        <p:spPr>
          <a:xfrm>
            <a:off x="496119" y="1701701"/>
            <a:ext cx="2291135" cy="1972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20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Вакцины обязательны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496119" y="1966392"/>
            <a:ext cx="2291135" cy="38189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ctr">
              <a:lnSpc>
                <a:spcPct val="126000"/>
              </a:lnSpc>
              <a:buNone/>
            </a:pPr>
            <a:r>
              <a:rPr lang="en-US" sz="105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Грипп и коклюш/дифтерия/столбняк — для каждой беременности</a:t>
            </a:r>
            <a:endParaRPr lang="en-US" sz="1050" dirty="0"/>
          </a:p>
        </p:txBody>
      </p:sp>
      <p:sp>
        <p:nvSpPr>
          <p:cNvPr id="7" name="Text 4"/>
          <p:cNvSpPr/>
          <p:nvPr/>
        </p:nvSpPr>
        <p:spPr>
          <a:xfrm>
            <a:off x="2927747" y="1137642"/>
            <a:ext cx="2291135" cy="4166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83000"/>
              </a:lnSpc>
              <a:buNone/>
            </a:pPr>
            <a:r>
              <a:rPr lang="en-US" sz="325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72%</a:t>
            </a:r>
            <a:endParaRPr lang="en-US" sz="3250" dirty="0"/>
          </a:p>
        </p:txBody>
      </p:sp>
      <p:sp>
        <p:nvSpPr>
          <p:cNvPr id="8" name="Text 5"/>
          <p:cNvSpPr/>
          <p:nvPr/>
        </p:nvSpPr>
        <p:spPr>
          <a:xfrm>
            <a:off x="2927747" y="1701701"/>
            <a:ext cx="2291135" cy="1972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20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Снижение риска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2927747" y="1966392"/>
            <a:ext cx="2291135" cy="38189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ctr">
              <a:lnSpc>
                <a:spcPct val="126000"/>
              </a:lnSpc>
              <a:buNone/>
            </a:pPr>
            <a:r>
              <a:rPr lang="en-US" sz="105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Госпитализации младенца с гриппом в первые 6 месяцев жизни</a:t>
            </a:r>
            <a:endParaRPr lang="en-US" sz="1050" dirty="0"/>
          </a:p>
        </p:txBody>
      </p:sp>
      <p:sp>
        <p:nvSpPr>
          <p:cNvPr id="10" name="Text 7"/>
          <p:cNvSpPr/>
          <p:nvPr/>
        </p:nvSpPr>
        <p:spPr>
          <a:xfrm>
            <a:off x="1711896" y="2636267"/>
            <a:ext cx="2291135" cy="4166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83000"/>
              </a:lnSpc>
              <a:buNone/>
            </a:pPr>
            <a:r>
              <a:rPr lang="en-US" sz="325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27–36</a:t>
            </a:r>
            <a:endParaRPr lang="en-US" sz="3250" dirty="0"/>
          </a:p>
        </p:txBody>
      </p:sp>
      <p:sp>
        <p:nvSpPr>
          <p:cNvPr id="11" name="Text 8"/>
          <p:cNvSpPr/>
          <p:nvPr/>
        </p:nvSpPr>
        <p:spPr>
          <a:xfrm>
            <a:off x="1711896" y="3071515"/>
            <a:ext cx="2291135" cy="1972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20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Недель — оптимальный срок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1711896" y="3338139"/>
            <a:ext cx="2319330" cy="38189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ctr">
              <a:lnSpc>
                <a:spcPct val="126000"/>
              </a:lnSpc>
              <a:buNone/>
            </a:pPr>
            <a:r>
              <a:rPr lang="en-US" sz="105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Для вакцинации от коклюша и максимальной передачи антител</a:t>
            </a:r>
            <a:endParaRPr lang="en-US" sz="1050" dirty="0"/>
          </a:p>
        </p:txBody>
      </p:sp>
      <p:sp>
        <p:nvSpPr>
          <p:cNvPr id="13" name="Shape 10"/>
          <p:cNvSpPr/>
          <p:nvPr/>
        </p:nvSpPr>
        <p:spPr>
          <a:xfrm>
            <a:off x="496119" y="3973413"/>
            <a:ext cx="4722763" cy="658639"/>
          </a:xfrm>
          <a:prstGeom prst="roundRect">
            <a:avLst>
              <a:gd name="adj" fmla="val 2876"/>
            </a:avLst>
          </a:prstGeom>
          <a:solidFill>
            <a:srgbClr val="B6FCB8"/>
          </a:solidFill>
          <a:ln/>
        </p:spPr>
      </p:sp>
      <p:pic>
        <p:nvPicPr>
          <p:cNvPr id="14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325" y="4149328"/>
            <a:ext cx="157758" cy="126206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906289" y="3983360"/>
            <a:ext cx="4186386" cy="38189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26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-120"/>
              </a:rPr>
              <a:t>Здоровье матери — фундамент здоровья ребёнка.</a:t>
            </a:r>
            <a:r>
              <a:rPr lang="en-US" sz="1100" dirty="0">
                <a:solidFill>
                  <a:srgbClr val="00000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Вакцинация помогает построить на этом фундаменте надёжную защиту от опасных инфекций.</a:t>
            </a:r>
            <a:endParaRPr lang="en-US" sz="1100" dirty="0"/>
          </a:p>
        </p:txBody>
      </p:sp>
      <p:pic>
        <p:nvPicPr>
          <p:cNvPr id="4098" name="Picture 2" descr="Ношение ребенка на руках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5088" y="0"/>
            <a:ext cx="37989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</TotalTime>
  <Words>652</Words>
  <Application>Microsoft Office PowerPoint</Application>
  <PresentationFormat>Экран (16:9)</PresentationFormat>
  <Paragraphs>88</Paragraphs>
  <Slides>10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8" baseType="lpstr">
      <vt:lpstr>Source Sans 3 Bold</vt:lpstr>
      <vt:lpstr>Calibri</vt:lpstr>
      <vt:lpstr>Arial</vt:lpstr>
      <vt:lpstr>Source Sans 3</vt:lpstr>
      <vt:lpstr>Twemoji Mozilla</vt:lpstr>
      <vt:lpstr>Calibri Light</vt:lpstr>
      <vt:lpstr>MuseoModerno Medium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Сотрудник</dc:creator>
  <cp:lastModifiedBy>Сотрудник</cp:lastModifiedBy>
  <cp:revision>6</cp:revision>
  <dcterms:created xsi:type="dcterms:W3CDTF">2026-07-30T04:57:44Z</dcterms:created>
  <dcterms:modified xsi:type="dcterms:W3CDTF">2026-10-29T07:16:59Z</dcterms:modified>
</cp:coreProperties>
</file>