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51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5143500" cy="9144000"/>
  <p:embeddedFontLst>
    <p:embeddedFont>
      <p:font typeface="MuseoModerno Light" panose="020B0604020202020204" charset="0"/>
      <p:regular r:id="rId13"/>
    </p:embeddedFont>
    <p:embeddedFont>
      <p:font typeface="MuseoModerno Medium" panose="020B0604020202020204" charset="0"/>
      <p:regular r:id="rId14"/>
    </p:embeddedFont>
    <p:embeddedFont>
      <p:font typeface="Source Sans 3" panose="020B0604020202020204" charset="0"/>
      <p:regular r:id="rId15"/>
    </p:embeddedFont>
    <p:embeddedFont>
      <p:font typeface="Source Sans 3 Bold" panose="020B0604020202020204" charset="0"/>
      <p:regular r:id="rId16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51" d="100"/>
          <a:sy n="151" d="100"/>
        </p:scale>
        <p:origin x="47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7650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E9AC4-B1FC-4713-A9DC-0688539D2672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D41E-6223-4F6C-9BBD-CB4EBDD20C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313720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E9AC4-B1FC-4713-A9DC-0688539D2672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D41E-6223-4F6C-9BBD-CB4EBDD20C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012236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E9AC4-B1FC-4713-A9DC-0688539D2672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D41E-6223-4F6C-9BBD-CB4EBDD20C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778812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E9AC4-B1FC-4713-A9DC-0688539D2672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D41E-6223-4F6C-9BBD-CB4EBDD20C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8272813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E9AC4-B1FC-4713-A9DC-0688539D2672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D41E-6223-4F6C-9BBD-CB4EBDD20C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105802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E9AC4-B1FC-4713-A9DC-0688539D2672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D41E-6223-4F6C-9BBD-CB4EBDD20C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5236917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E9AC4-B1FC-4713-A9DC-0688539D2672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D41E-6223-4F6C-9BBD-CB4EBDD20C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09341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E9AC4-B1FC-4713-A9DC-0688539D2672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D41E-6223-4F6C-9BBD-CB4EBDD20C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0948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E9AC4-B1FC-4713-A9DC-0688539D2672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D41E-6223-4F6C-9BBD-CB4EBDD20C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99034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E9AC4-B1FC-4713-A9DC-0688539D2672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D41E-6223-4F6C-9BBD-CB4EBDD20C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746707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E9AC4-B1FC-4713-A9DC-0688539D2672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3D41E-6223-4F6C-9BBD-CB4EBDD20C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097192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18780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901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AE9AC4-B1FC-4713-A9DC-0688539D2672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43D41E-6223-4F6C-9BBD-CB4EBDD20C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9160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sv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20" y="1500113"/>
            <a:ext cx="4019848" cy="13289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Вакцинопрофилактика в работе участкового педиатра</a:t>
            </a:r>
            <a:endParaRPr lang="en-US" sz="2750" dirty="0"/>
          </a:p>
        </p:txBody>
      </p:sp>
      <p:sp>
        <p:nvSpPr>
          <p:cNvPr id="4" name="Text 1"/>
          <p:cNvSpPr/>
          <p:nvPr/>
        </p:nvSpPr>
        <p:spPr>
          <a:xfrm>
            <a:off x="496120" y="2974745"/>
            <a:ext cx="517996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От молекулярной биологии до управления популяционным здоровьем</a:t>
            </a:r>
            <a:endParaRPr lang="en-US" sz="1200" dirty="0"/>
          </a:p>
        </p:txBody>
      </p:sp>
      <p:sp>
        <p:nvSpPr>
          <p:cNvPr id="5" name="Shape 2"/>
          <p:cNvSpPr/>
          <p:nvPr/>
        </p:nvSpPr>
        <p:spPr>
          <a:xfrm>
            <a:off x="496119" y="3427958"/>
            <a:ext cx="1305074" cy="215354"/>
          </a:xfrm>
          <a:prstGeom prst="roundRect">
            <a:avLst>
              <a:gd name="adj" fmla="val 7900"/>
            </a:avLst>
          </a:prstGeom>
          <a:solidFill>
            <a:srgbClr val="DBE8F0"/>
          </a:solidFill>
          <a:ln/>
        </p:spPr>
      </p:sp>
      <p:sp>
        <p:nvSpPr>
          <p:cNvPr id="6" name="Text 3"/>
          <p:cNvSpPr/>
          <p:nvPr/>
        </p:nvSpPr>
        <p:spPr>
          <a:xfrm>
            <a:off x="581174" y="3470449"/>
            <a:ext cx="1592163" cy="130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8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ЛЕКЦИЯ · 60–90 МИНУТ</a:t>
            </a:r>
            <a:endParaRPr lang="en-US" sz="850" dirty="0"/>
          </a:p>
        </p:txBody>
      </p:sp>
      <p:sp>
        <p:nvSpPr>
          <p:cNvPr id="7" name="Shape 4"/>
          <p:cNvSpPr/>
          <p:nvPr/>
        </p:nvSpPr>
        <p:spPr>
          <a:xfrm>
            <a:off x="1872035" y="3427958"/>
            <a:ext cx="2643932" cy="215354"/>
          </a:xfrm>
          <a:prstGeom prst="roundRect">
            <a:avLst>
              <a:gd name="adj" fmla="val 7900"/>
            </a:avLst>
          </a:prstGeom>
          <a:noFill/>
          <a:ln w="4763">
            <a:solidFill>
              <a:srgbClr val="325F7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957090" y="3470449"/>
            <a:ext cx="2931021" cy="130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850" dirty="0">
                <a:solidFill>
                  <a:srgbClr val="325F7B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УЧАСТКОВЫЕ ПЕДИАТРЫ И СТАРШИЕ МЕДСЁСТРЫ</a:t>
            </a:r>
            <a:endParaRPr lang="en-US" sz="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25119" y="485329"/>
            <a:ext cx="4722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Парадокс успеха</a:t>
            </a:r>
            <a:endParaRPr lang="en-US" sz="2750" dirty="0"/>
          </a:p>
        </p:txBody>
      </p:sp>
      <p:sp>
        <p:nvSpPr>
          <p:cNvPr id="4" name="Text 1"/>
          <p:cNvSpPr/>
          <p:nvPr/>
        </p:nvSpPr>
        <p:spPr>
          <a:xfrm>
            <a:off x="3925119" y="1140916"/>
            <a:ext cx="4722763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Чем эффективнее работает иммунизация — тем меньше общество видит угроз, от которых она защищает. Родители не видели детей, умирающих от коревого энцефалита. Коклюш для них — просто кашель из сериала.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3925119" y="1980828"/>
            <a:ext cx="2290465" cy="1491928"/>
          </a:xfrm>
          <a:prstGeom prst="roundRect">
            <a:avLst>
              <a:gd name="adj" fmla="val 1425"/>
            </a:avLst>
          </a:prstGeom>
          <a:solidFill>
            <a:srgbClr val="F3EEE3"/>
          </a:solidFill>
          <a:ln/>
        </p:spPr>
      </p:sp>
      <p:sp>
        <p:nvSpPr>
          <p:cNvPr id="6" name="Text 3"/>
          <p:cNvSpPr/>
          <p:nvPr/>
        </p:nvSpPr>
        <p:spPr>
          <a:xfrm>
            <a:off x="4066877" y="2122587"/>
            <a:ext cx="2006947" cy="4429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Иллюзия безопасности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4066877" y="2650554"/>
            <a:ext cx="2006947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Инфекции исчезли из памяти поколений — но не из популяции возбудителей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6357342" y="1980828"/>
            <a:ext cx="2290539" cy="1491928"/>
          </a:xfrm>
          <a:prstGeom prst="roundRect">
            <a:avLst>
              <a:gd name="adj" fmla="val 1425"/>
            </a:avLst>
          </a:prstGeom>
          <a:solidFill>
            <a:srgbClr val="F3EEE3"/>
          </a:solidFill>
          <a:ln/>
        </p:spPr>
      </p:sp>
      <p:sp>
        <p:nvSpPr>
          <p:cNvPr id="9" name="Text 6"/>
          <p:cNvSpPr/>
          <p:nvPr/>
        </p:nvSpPr>
        <p:spPr>
          <a:xfrm>
            <a:off x="6499101" y="2122587"/>
            <a:ext cx="2007022" cy="4429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Наша главная манипуляция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6499101" y="2650554"/>
            <a:ext cx="2007022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Профилактический разговор длиной в 15 минут во время патронажа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3925119" y="3614514"/>
            <a:ext cx="4722763" cy="1043657"/>
          </a:xfrm>
          <a:prstGeom prst="roundRect">
            <a:avLst>
              <a:gd name="adj" fmla="val 2038"/>
            </a:avLst>
          </a:prstGeom>
          <a:solidFill>
            <a:srgbClr val="F3EEE3"/>
          </a:solidFill>
          <a:ln/>
        </p:spPr>
      </p:sp>
      <p:sp>
        <p:nvSpPr>
          <p:cNvPr id="12" name="Text 9"/>
          <p:cNvSpPr/>
          <p:nvPr/>
        </p:nvSpPr>
        <p:spPr>
          <a:xfrm>
            <a:off x="4066877" y="3756273"/>
            <a:ext cx="4439245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Ставка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4066877" y="4062785"/>
            <a:ext cx="4439245" cy="5953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33000"/>
              </a:lnSpc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От качества беседы зависит биологическая безопасность </a:t>
            </a:r>
            <a:r>
              <a:rPr lang="en-US" sz="1100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целого</a:t>
            </a: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подъезда</a:t>
            </a:r>
            <a:r>
              <a:rPr lang="ru-RU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многоквартирного дома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8" y="245876"/>
            <a:ext cx="8151763" cy="269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Как формируется протективный иммунитет</a:t>
            </a:r>
            <a:endParaRPr lang="en-US" sz="1700" dirty="0"/>
          </a:p>
        </p:txBody>
      </p:sp>
      <p:sp>
        <p:nvSpPr>
          <p:cNvPr id="3" name="Text 1"/>
          <p:cNvSpPr/>
          <p:nvPr/>
        </p:nvSpPr>
        <p:spPr>
          <a:xfrm>
            <a:off x="496119" y="607355"/>
            <a:ext cx="8608963" cy="111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7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Чтобы убеждать родителей — врач должен сам безупречно понимать механизм действия препаратов. </a:t>
            </a:r>
            <a:endParaRPr lang="ru-RU" sz="1200" dirty="0">
              <a:solidFill>
                <a:srgbClr val="2B4150"/>
              </a:solidFill>
              <a:latin typeface="Source Sans 3" pitchFamily="34" charset="0"/>
              <a:ea typeface="Source Sans 3" pitchFamily="34" charset="-122"/>
              <a:cs typeface="Source Sans 3" pitchFamily="34" charset="-120"/>
            </a:endParaRPr>
          </a:p>
          <a:p>
            <a:pPr marL="0" indent="0" algn="l">
              <a:lnSpc>
                <a:spcPct val="107000"/>
              </a:lnSpc>
              <a:buNone/>
            </a:pPr>
            <a:r>
              <a:rPr lang="en-US" sz="1200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Забудьте</a:t>
            </a:r>
            <a:r>
              <a:rPr lang="en-US" sz="12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школьное объяснение про «ослабленные микробы».</a:t>
            </a:r>
            <a:endParaRPr lang="en-US" sz="12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971401"/>
            <a:ext cx="8151763" cy="357581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966551" y="3154624"/>
            <a:ext cx="1232034" cy="4411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3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Представление антигена</a:t>
            </a:r>
            <a:endParaRPr lang="en-US" sz="1350" dirty="0"/>
          </a:p>
        </p:txBody>
      </p:sp>
      <p:sp>
        <p:nvSpPr>
          <p:cNvPr id="6" name="Text 3"/>
          <p:cNvSpPr/>
          <p:nvPr/>
        </p:nvSpPr>
        <p:spPr>
          <a:xfrm>
            <a:off x="2966551" y="3658566"/>
            <a:ext cx="1232034" cy="5676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84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Клетки мигрируют в лимфоузлы и активируют Т-клетки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6880432" y="3012707"/>
            <a:ext cx="1232034" cy="4411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3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Иммунологическая память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6880432" y="3516648"/>
            <a:ext cx="1232034" cy="7095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84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Памятные клетки сохраняются годы; ревакцинация быстро повышает титры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1052751" y="1292786"/>
            <a:ext cx="1232034" cy="4411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3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Врождённый ответ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1052751" y="1796728"/>
            <a:ext cx="1232034" cy="5676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84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Адвюванты активируют дендриты и макрофаги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4950944" y="1292786"/>
            <a:ext cx="1232034" cy="6617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3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Гуморальный и клеточный ответ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4950944" y="2017325"/>
            <a:ext cx="1232034" cy="5676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84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В-клетки дают IgM→IgG; CD8 убивают, CD4 координируют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267517" y="4619803"/>
            <a:ext cx="8608963" cy="111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7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Анамнестическая реакция при повторном контакте — титр IgG возрастает экспоненциально. </a:t>
            </a:r>
            <a:endParaRPr lang="ru-RU" sz="1200" dirty="0">
              <a:solidFill>
                <a:srgbClr val="2B4150"/>
              </a:solidFill>
              <a:latin typeface="Source Sans 3" pitchFamily="34" charset="0"/>
              <a:ea typeface="Source Sans 3" pitchFamily="34" charset="-122"/>
              <a:cs typeface="Source Sans 3" pitchFamily="34" charset="-120"/>
            </a:endParaRPr>
          </a:p>
          <a:p>
            <a:pPr marL="0" indent="0" algn="l">
              <a:lnSpc>
                <a:spcPct val="107000"/>
              </a:lnSpc>
              <a:buNone/>
            </a:pPr>
            <a:r>
              <a:rPr lang="en-US" sz="1200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Именно</a:t>
            </a:r>
            <a:r>
              <a:rPr lang="en-US" sz="12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поэтому ревакцинации быстро «поднимают щит», не запуская весь цикл обучения иммунной системы заново.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393576"/>
            <a:ext cx="8151763" cy="228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Классификация вакцинных препаратов</a:t>
            </a:r>
            <a:endParaRPr lang="en-US" sz="1400" dirty="0"/>
          </a:p>
        </p:txBody>
      </p:sp>
      <p:sp>
        <p:nvSpPr>
          <p:cNvPr id="4" name="Text 1"/>
          <p:cNvSpPr/>
          <p:nvPr/>
        </p:nvSpPr>
        <p:spPr>
          <a:xfrm>
            <a:off x="4738985" y="1131270"/>
            <a:ext cx="3986733" cy="1142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Ключевой принцип</a:t>
            </a: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4748101" y="1604631"/>
            <a:ext cx="2683549" cy="14936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1000"/>
              </a:lnSpc>
              <a:buNone/>
            </a:pP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Каждый тип вакцины формирует иммунитет по-разному. Живые — наиболее физиологичный ответ, субъединичные — максимальная безопасность, анатоксины — защита от токсинов, а не от самой бактерии.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4738984" y="3457433"/>
            <a:ext cx="3986733" cy="713222"/>
          </a:xfrm>
          <a:prstGeom prst="roundRect">
            <a:avLst>
              <a:gd name="adj" fmla="val 3898"/>
            </a:avLst>
          </a:prstGeom>
          <a:solidFill>
            <a:srgbClr val="DBE8F0"/>
          </a:solidFill>
          <a:ln/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9868" y="3551418"/>
            <a:ext cx="91306" cy="7307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894249" y="3509523"/>
            <a:ext cx="3676204" cy="1771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1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Анатооксины (АКДС/АДС-м) защищают не от бактерии, а от её смертоносного яда — это принципиально важно </a:t>
            </a:r>
            <a:r>
              <a:rPr lang="en-US" sz="1200" dirty="0" err="1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объяснять</a:t>
            </a:r>
            <a:r>
              <a:rPr lang="en-US" sz="120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родителям</a:t>
            </a:r>
            <a:r>
              <a:rPr lang="en-US" sz="120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.</a:t>
            </a:r>
            <a:endParaRPr lang="en-US" sz="12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 rotWithShape="1">
          <a:blip r:embed="rId4"/>
          <a:srcRect l="2129" t="2311" r="2288" b="2537"/>
          <a:stretch/>
        </p:blipFill>
        <p:spPr>
          <a:xfrm>
            <a:off x="70859" y="625167"/>
            <a:ext cx="4471561" cy="445141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419100"/>
            <a:ext cx="8151763" cy="415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Нормативно-правовая база РФ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96119" y="1068636"/>
            <a:ext cx="8608963" cy="2059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Ваш главный щит при работе с юридически подкованными родителями-отказниками.</a:t>
            </a:r>
            <a:endParaRPr lang="en-US" sz="14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119" y="1429643"/>
            <a:ext cx="4013597" cy="1585094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03202" y="1543571"/>
            <a:ext cx="199355" cy="19935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43310" y="1967210"/>
            <a:ext cx="3719215" cy="2076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ФЗ № 157 (ред. 2024)</a:t>
            </a:r>
            <a:endParaRPr lang="en-US" sz="1300" dirty="0"/>
          </a:p>
        </p:txBody>
      </p:sp>
      <p:sp>
        <p:nvSpPr>
          <p:cNvPr id="7" name="Text 3"/>
          <p:cNvSpPr/>
          <p:nvPr/>
        </p:nvSpPr>
        <p:spPr>
          <a:xfrm>
            <a:off x="643310" y="2249612"/>
            <a:ext cx="3719215" cy="6179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Ст. 5 — право на отказ и обязанность информирования под подпись. Ст. 11 — временный отказ в приёме в образовательные организации при угрозе эпидемий.</a:t>
            </a:r>
            <a:endParaRPr lang="en-US" sz="11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4285" y="1429643"/>
            <a:ext cx="4013597" cy="1585094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41368" y="1543571"/>
            <a:ext cx="199355" cy="199355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4781476" y="1967210"/>
            <a:ext cx="3719215" cy="2076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Приказ МЗ РФ № 1122н</a:t>
            </a:r>
            <a:endParaRPr lang="en-US" sz="1300" dirty="0"/>
          </a:p>
        </p:txBody>
      </p:sp>
      <p:sp>
        <p:nvSpPr>
          <p:cNvPr id="11" name="Text 5"/>
          <p:cNvSpPr/>
          <p:nvPr/>
        </p:nvSpPr>
        <p:spPr>
          <a:xfrm>
            <a:off x="4781476" y="2249612"/>
            <a:ext cx="3866406" cy="6179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Национальный календарь прививок. Ключевые изменения: 2-я ревакцинация полиомиелита — строго ИПВ; ревакцинация пневмококк в 15 мес.; расширенные группы риска по Hib.</a:t>
            </a:r>
            <a:endParaRPr lang="en-US" sz="1100" dirty="0"/>
          </a:p>
        </p:txBody>
      </p:sp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119" y="3139306"/>
            <a:ext cx="4013597" cy="1585094"/>
          </a:xfrm>
          <a:prstGeom prst="rect">
            <a:avLst/>
          </a:prstGeom>
        </p:spPr>
      </p:pic>
      <p:pic>
        <p:nvPicPr>
          <p:cNvPr id="13" name="Image 5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403202" y="3253234"/>
            <a:ext cx="199355" cy="199355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643310" y="3676873"/>
            <a:ext cx="3719215" cy="2076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СанПиН 3.3686-21</a:t>
            </a:r>
            <a:endParaRPr lang="en-US" sz="1300" dirty="0"/>
          </a:p>
        </p:txBody>
      </p:sp>
      <p:sp>
        <p:nvSpPr>
          <p:cNvPr id="15" name="Text 7"/>
          <p:cNvSpPr/>
          <p:nvPr/>
        </p:nvSpPr>
        <p:spPr>
          <a:xfrm>
            <a:off x="643310" y="3959275"/>
            <a:ext cx="3719215" cy="6179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Учёт всех необычных реакций. Каждый случай ПВО расследуется комиссионно с участием иммунологической комиссии.</a:t>
            </a:r>
            <a:endParaRPr lang="en-US" sz="1100" dirty="0"/>
          </a:p>
        </p:txBody>
      </p:sp>
      <p:pic>
        <p:nvPicPr>
          <p:cNvPr id="16" name="Image 6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4285" y="3139306"/>
            <a:ext cx="4013597" cy="1585094"/>
          </a:xfrm>
          <a:prstGeom prst="rect">
            <a:avLst/>
          </a:prstGeom>
        </p:spPr>
      </p:pic>
      <p:pic>
        <p:nvPicPr>
          <p:cNvPr id="17" name="Image 7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541368" y="3253234"/>
            <a:ext cx="199355" cy="199355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4781476" y="3676873"/>
            <a:ext cx="3719215" cy="2076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Клинические рекомендации СПР</a:t>
            </a:r>
            <a:endParaRPr lang="en-US" sz="1300" dirty="0"/>
          </a:p>
        </p:txBody>
      </p:sp>
      <p:sp>
        <p:nvSpPr>
          <p:cNvPr id="19" name="Text 9"/>
          <p:cNvSpPr/>
          <p:nvPr/>
        </p:nvSpPr>
        <p:spPr>
          <a:xfrm>
            <a:off x="4781476" y="3959275"/>
            <a:ext cx="3719215" cy="6179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КР «Корь у детей» (2022): обязательная изоляция, лабораторная верификация (IgM, ПЦР), экстренное оповещение Роспотребнадзора в течение 2 часов.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427806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Истинные и ложные противопоказания</a:t>
            </a:r>
            <a:endParaRPr lang="en-US" sz="2750" dirty="0"/>
          </a:p>
        </p:txBody>
      </p:sp>
      <p:sp>
        <p:nvSpPr>
          <p:cNvPr id="3" name="Shape 1"/>
          <p:cNvSpPr/>
          <p:nvPr/>
        </p:nvSpPr>
        <p:spPr>
          <a:xfrm>
            <a:off x="394022" y="1083394"/>
            <a:ext cx="4107135" cy="3632299"/>
          </a:xfrm>
          <a:prstGeom prst="roundRect">
            <a:avLst>
              <a:gd name="adj" fmla="val 585"/>
            </a:avLst>
          </a:prstGeom>
          <a:solidFill>
            <a:srgbClr val="325F7B"/>
          </a:solidFill>
          <a:ln/>
        </p:spPr>
      </p:sp>
      <p:sp>
        <p:nvSpPr>
          <p:cNvPr id="4" name="Text 2"/>
          <p:cNvSpPr/>
          <p:nvPr/>
        </p:nvSpPr>
        <p:spPr>
          <a:xfrm>
            <a:off x="535781" y="1225153"/>
            <a:ext cx="3823618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❌</a:t>
            </a:r>
            <a:r>
              <a:rPr lang="en-US" sz="1350" dirty="0">
                <a:solidFill>
                  <a:srgbClr val="FFFFFF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 Ложные противопоказания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35781" y="1588368"/>
            <a:ext cx="4280818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Прививать нужно — иногда приоритетно: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35781" y="1942728"/>
            <a:ext cx="3823618" cy="22891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Дисбиоз лёгкой степени без диареи</a:t>
            </a:r>
            <a:endParaRPr lang="en-US" sz="14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Перинатальная энцефалопатия (без прогрессирующего дефицита)</a:t>
            </a:r>
            <a:endParaRPr lang="en-US" sz="14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Синдром Дауна, анемия лёгкой и средней ст.</a:t>
            </a:r>
            <a:endParaRPr lang="en-US" sz="14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Аллергия на яичный белок (кроме тяжёлой анафилаксии на саму вакцину)</a:t>
            </a:r>
            <a:endParaRPr lang="en-US" sz="14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Контакт с инфекционным больным (если ребёнок здоров — прививаем немедленно)</a:t>
            </a:r>
            <a:endParaRPr lang="en-US" sz="14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Приём антибиотиков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744938" y="1413365"/>
            <a:ext cx="390294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✅</a:t>
            </a:r>
            <a:r>
              <a:rPr lang="en-US" sz="12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 Истинные абсолютные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744939" y="1755873"/>
            <a:ext cx="3902943" cy="10063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Анафилаксия на предыдущее введение данной вакцины</a:t>
            </a:r>
            <a:endParaRPr lang="en-US" sz="12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Иммуносупрессия — противопоказание для </a:t>
            </a:r>
            <a:r>
              <a:rPr lang="en-US" sz="120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живых</a:t>
            </a:r>
            <a:r>
              <a:rPr lang="en-US" sz="12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вакцин</a:t>
            </a:r>
            <a:endParaRPr lang="en-US" sz="12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Беременность — для живых вакцин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749701" y="2786136"/>
            <a:ext cx="390294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Реакция vs. Осложнение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749701" y="3087290"/>
            <a:ext cx="3902943" cy="1488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spcAft>
                <a:spcPts val="1000"/>
              </a:spcAft>
              <a:buNone/>
            </a:pPr>
            <a:r>
              <a:rPr lang="en-US" sz="120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Реакция</a:t>
            </a:r>
            <a:r>
              <a:rPr lang="en-US" sz="12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(норма): отёк до 8 см, t до 39°C, пик 24 ч, разрешение к 72 ч. Тактика: ибупрофен/парацетамол при дискомфорте — не для профилактики!</a:t>
            </a:r>
            <a:endParaRPr lang="en-US" sz="12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20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Осложнение:</a:t>
            </a:r>
            <a:r>
              <a:rPr lang="en-US" sz="12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анафилаксия, афебрильные судороги, ВАПП. Частота фатальных осложнений от болезней — в тысячи раз выше.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576263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Особые группы детей: клиническая тактика</a:t>
            </a:r>
            <a:endParaRPr lang="en-US" sz="27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1302767"/>
            <a:ext cx="838200" cy="51799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96119" y="1997943"/>
            <a:ext cx="190500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Недоношенные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496119" y="2304455"/>
            <a:ext cx="1905000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Вакцинация по </a:t>
            </a:r>
            <a:r>
              <a:rPr lang="en-US" sz="110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паспортному возрасту</a:t>
            </a: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(день рождения), если состояние стабильно. Исключения: вес &lt;2000 г при рождении для БЦЖ и гепатита B (может потребоваться доп. доза).</a:t>
            </a:r>
            <a:endParaRPr lang="en-US" sz="11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8298" y="1302767"/>
            <a:ext cx="838200" cy="51799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578298" y="1997943"/>
            <a:ext cx="1905074" cy="4429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Часто болеющие дети (ЧБД)</a:t>
            </a:r>
            <a:endParaRPr lang="en-US" sz="1350" dirty="0"/>
          </a:p>
        </p:txBody>
      </p:sp>
      <p:sp>
        <p:nvSpPr>
          <p:cNvPr id="8" name="Text 4"/>
          <p:cNvSpPr/>
          <p:nvPr/>
        </p:nvSpPr>
        <p:spPr>
          <a:xfrm>
            <a:off x="2578298" y="2525911"/>
            <a:ext cx="1905074" cy="20413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Системный иммунитет у ЧБД зачастую </a:t>
            </a:r>
            <a:r>
              <a:rPr lang="en-US" sz="110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гиперактивен</a:t>
            </a: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. Каждая ОРВИ истощает ресурсы. Грипп или пневмококк наложатся на этот фон — тяжёлая пневмония. Прививка через 2–4 нед. после выздоровления.</a:t>
            </a:r>
            <a:endParaRPr lang="en-US" sz="11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553" y="1302767"/>
            <a:ext cx="838200" cy="51799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4660553" y="1997943"/>
            <a:ext cx="190507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Атопия и астма</a:t>
            </a:r>
            <a:endParaRPr lang="en-US" sz="1350" dirty="0"/>
          </a:p>
        </p:txBody>
      </p:sp>
      <p:sp>
        <p:nvSpPr>
          <p:cNvPr id="11" name="Text 6"/>
          <p:cNvSpPr/>
          <p:nvPr/>
        </p:nvSpPr>
        <p:spPr>
          <a:xfrm>
            <a:off x="4660553" y="2304455"/>
            <a:ext cx="1905074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Вакцинация в период ремиссии. Пищевая аллергия — не отвод. </a:t>
            </a:r>
            <a:r>
              <a:rPr lang="en-US" sz="110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Не отменяем</a:t>
            </a: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базисную терапию (ингаляционные стероиды, топические гормоны) перед прививкой.</a:t>
            </a:r>
            <a:endParaRPr lang="en-US" sz="11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2807" y="1302767"/>
            <a:ext cx="838200" cy="517996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742807" y="1997943"/>
            <a:ext cx="1905074" cy="4429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Дети с ВИЧ-инфекцией</a:t>
            </a:r>
            <a:endParaRPr lang="en-US" sz="1350" dirty="0"/>
          </a:p>
        </p:txBody>
      </p:sp>
      <p:sp>
        <p:nvSpPr>
          <p:cNvPr id="14" name="Text 8"/>
          <p:cNvSpPr/>
          <p:nvPr/>
        </p:nvSpPr>
        <p:spPr>
          <a:xfrm>
            <a:off x="6742807" y="2525911"/>
            <a:ext cx="1905074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Прививаются по календарю. Живые вакцины (корь, ОПВ) разрешены при CD4+ &gt;15% без проявлений СПИД. При глубокой иммуносупрессии — замена на инактивированные аналоги.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3925119" y="438596"/>
            <a:ext cx="4722763" cy="9967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Психология коммуникации: алгоритм работы с сомневающимися</a:t>
            </a:r>
            <a:endParaRPr lang="en-US" sz="2050" dirty="0"/>
          </a:p>
        </p:txBody>
      </p:sp>
      <p:sp>
        <p:nvSpPr>
          <p:cNvPr id="4" name="Text 1"/>
          <p:cNvSpPr/>
          <p:nvPr/>
        </p:nvSpPr>
        <p:spPr>
          <a:xfrm>
            <a:off x="3925118" y="1259903"/>
            <a:ext cx="212601" cy="1329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2B4150"/>
                </a:solidFill>
                <a:latin typeface="MuseoModerno Light" pitchFamily="34" charset="0"/>
                <a:ea typeface="MuseoModerno Light" pitchFamily="34" charset="-122"/>
                <a:cs typeface="MuseoModerno Light" pitchFamily="34" charset="-120"/>
              </a:rPr>
              <a:t>01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3925119" y="1465382"/>
            <a:ext cx="4722763" cy="14288"/>
          </a:xfrm>
          <a:prstGeom prst="rect">
            <a:avLst/>
          </a:prstGeom>
          <a:solidFill>
            <a:srgbClr val="325F7B"/>
          </a:solidFill>
          <a:ln/>
        </p:spPr>
      </p:sp>
      <p:sp>
        <p:nvSpPr>
          <p:cNvPr id="6" name="Text 3"/>
          <p:cNvSpPr/>
          <p:nvPr/>
        </p:nvSpPr>
        <p:spPr>
          <a:xfrm>
            <a:off x="3925119" y="1498290"/>
            <a:ext cx="4722763" cy="166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Найдите точку соприкосновения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3925119" y="1731800"/>
            <a:ext cx="4722763" cy="1488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«Я вижу, как вы любите свою дочь. </a:t>
            </a:r>
            <a:endParaRPr lang="ru-RU" sz="1400" dirty="0">
              <a:solidFill>
                <a:srgbClr val="2B4150"/>
              </a:solidFill>
              <a:latin typeface="Source Sans 3" pitchFamily="34" charset="0"/>
              <a:ea typeface="Source Sans 3" pitchFamily="34" charset="-122"/>
              <a:cs typeface="Source Sans 3" pitchFamily="34" charset="-120"/>
            </a:endParaRPr>
          </a:p>
          <a:p>
            <a:pPr marL="0" indent="0" algn="l">
              <a:lnSpc>
                <a:spcPct val="117000"/>
              </a:lnSpc>
              <a:buNone/>
            </a:pPr>
            <a:r>
              <a:rPr lang="en-US" sz="1400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Моя</a:t>
            </a: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цель — чтобы она выросла здоровой»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3925119" y="2325142"/>
            <a:ext cx="212601" cy="1329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2B4150"/>
                </a:solidFill>
                <a:latin typeface="MuseoModerno Light" pitchFamily="34" charset="0"/>
                <a:ea typeface="MuseoModerno Light" pitchFamily="34" charset="-122"/>
                <a:cs typeface="MuseoModerno Light" pitchFamily="34" charset="-120"/>
              </a:rPr>
              <a:t>02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3925119" y="2491532"/>
            <a:ext cx="4722763" cy="14288"/>
          </a:xfrm>
          <a:prstGeom prst="rect">
            <a:avLst/>
          </a:prstGeom>
          <a:solidFill>
            <a:srgbClr val="325F7B"/>
          </a:solidFill>
          <a:ln/>
        </p:spPr>
      </p:sp>
      <p:sp>
        <p:nvSpPr>
          <p:cNvPr id="10" name="Text 7"/>
          <p:cNvSpPr/>
          <p:nvPr/>
        </p:nvSpPr>
        <p:spPr>
          <a:xfrm>
            <a:off x="3925119" y="2504257"/>
            <a:ext cx="4722763" cy="166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Проявите экспертность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3925119" y="2718123"/>
            <a:ext cx="4722763" cy="297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«За 15 лет практики я знаю, как выглядит коклюш — и не хочу, чтобы ваш ребёнок кашлял до рвоты три месяца»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3925119" y="3244155"/>
            <a:ext cx="212601" cy="1329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2B4150"/>
                </a:solidFill>
                <a:latin typeface="MuseoModerno Light" pitchFamily="34" charset="0"/>
                <a:ea typeface="MuseoModerno Light" pitchFamily="34" charset="-122"/>
                <a:cs typeface="MuseoModerno Light" pitchFamily="34" charset="-120"/>
              </a:rPr>
              <a:t>03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3925119" y="3410545"/>
            <a:ext cx="4722763" cy="14288"/>
          </a:xfrm>
          <a:prstGeom prst="rect">
            <a:avLst/>
          </a:prstGeom>
          <a:solidFill>
            <a:srgbClr val="325F7B"/>
          </a:solidFill>
          <a:ln/>
        </p:spPr>
      </p:sp>
      <p:sp>
        <p:nvSpPr>
          <p:cNvPr id="14" name="Text 11"/>
          <p:cNvSpPr/>
          <p:nvPr/>
        </p:nvSpPr>
        <p:spPr>
          <a:xfrm>
            <a:off x="3925119" y="3433093"/>
            <a:ext cx="4722763" cy="166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Один-два факта под страх родителя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3925119" y="3687477"/>
            <a:ext cx="4722763" cy="1488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Боится аутизма? «Исследование </a:t>
            </a:r>
            <a:r>
              <a:rPr lang="en-US" sz="1400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Дании</a:t>
            </a: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,</a:t>
            </a:r>
            <a:endParaRPr lang="ru-RU" sz="1400" dirty="0">
              <a:solidFill>
                <a:srgbClr val="2B4150"/>
              </a:solidFill>
              <a:latin typeface="Source Sans 3" pitchFamily="34" charset="0"/>
              <a:ea typeface="Source Sans 3" pitchFamily="34" charset="-122"/>
              <a:cs typeface="Source Sans 3" pitchFamily="34" charset="-120"/>
            </a:endParaRPr>
          </a:p>
          <a:p>
            <a:pPr marL="0" indent="0" algn="l">
              <a:buNone/>
            </a:pP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650 тыс. детей, 20 лет. Связи нет. Абсолютно»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3925119" y="4168660"/>
            <a:ext cx="212601" cy="1329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2B4150"/>
                </a:solidFill>
                <a:latin typeface="MuseoModerno Light" pitchFamily="34" charset="0"/>
                <a:ea typeface="MuseoModerno Light" pitchFamily="34" charset="-122"/>
                <a:cs typeface="MuseoModerno Light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3925119" y="4322803"/>
            <a:ext cx="4722763" cy="14288"/>
          </a:xfrm>
          <a:prstGeom prst="rect">
            <a:avLst/>
          </a:prstGeom>
          <a:solidFill>
            <a:srgbClr val="325F7B"/>
          </a:solidFill>
          <a:ln/>
        </p:spPr>
      </p:sp>
      <p:sp>
        <p:nvSpPr>
          <p:cNvPr id="18" name="Text 15"/>
          <p:cNvSpPr/>
          <p:nvPr/>
        </p:nvSpPr>
        <p:spPr>
          <a:xfrm>
            <a:off x="3925119" y="4358330"/>
            <a:ext cx="4722763" cy="166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Резюмируйте рекомендацию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3925118" y="4594378"/>
            <a:ext cx="4722763" cy="1488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«Сегодня делаем АКДС и гепатит B — защита минимум на 5–10 лет»</a:t>
            </a:r>
            <a:endParaRPr lang="en-US" sz="1400" dirty="0"/>
          </a:p>
        </p:txBody>
      </p:sp>
      <p:pic>
        <p:nvPicPr>
          <p:cNvPr id="1026" name="Picture 2" descr="Скачать картинки Мама врач, стоковые фото Мама врач в хорошем качестве |  DepositPhot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49045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537344"/>
            <a:ext cx="8151763" cy="8167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5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Разрушаем мифы: аргументы из доказательной медицины</a:t>
            </a:r>
            <a:endParaRPr lang="en-US" sz="25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119" y="1595065"/>
            <a:ext cx="2636937" cy="217958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98227" y="1740024"/>
            <a:ext cx="2289870" cy="612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«Альтернативный график — по одной прививке в месяц»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708459" y="2142381"/>
            <a:ext cx="2400114" cy="12050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Не имеет доказательной базы. Каждый лишний визит — риск контакта с инфекцией в коридоре. Растягивание графика оставляет «окна уязвимости»: ребёнок незащищён от трёх инфекций вместо полутора лет лёгких реакций.</a:t>
            </a:r>
            <a:endParaRPr lang="en-US" sz="11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53532" y="1595065"/>
            <a:ext cx="2636937" cy="217958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455640" y="1740024"/>
            <a:ext cx="2289870" cy="4082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«Лучше переболеть ветрянкой в детстве»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3431157" y="2127021"/>
            <a:ext cx="2314353" cy="12050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95% детей переносят легко — но 5% получают осложнения: пневмонию, бактериальный сепсис, мозжечковую атаксию. Зачем рисковать мозгом ребёнка, если есть безопасный способ получить тот же иммунитет?</a:t>
            </a:r>
            <a:endParaRPr lang="en-US" sz="11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10945" y="1595065"/>
            <a:ext cx="2636937" cy="217958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213053" y="1740024"/>
            <a:ext cx="2289870" cy="2041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«Вам доплачивают за план»</a:t>
            </a:r>
            <a:endParaRPr lang="en-US" sz="1200" dirty="0"/>
          </a:p>
        </p:txBody>
      </p:sp>
      <p:sp>
        <p:nvSpPr>
          <p:cNvPr id="11" name="Text 6"/>
          <p:cNvSpPr/>
          <p:nvPr/>
        </p:nvSpPr>
        <p:spPr>
          <a:xfrm>
            <a:off x="6213053" y="2016398"/>
            <a:ext cx="2075542" cy="12050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«Моя зарплата зависит от стандартов лечения. Стандарт ВОЗ и Минздрава: здоровый ребёнок должен быть привит. Если я нарушу стандарт и ребёнок пострадает — ответственность вплоть до уголовной ляжет на меня».</a:t>
            </a:r>
            <a:endParaRPr lang="en-US" sz="1100" dirty="0"/>
          </a:p>
        </p:txBody>
      </p:sp>
      <p:sp>
        <p:nvSpPr>
          <p:cNvPr id="12" name="Shape 7"/>
          <p:cNvSpPr/>
          <p:nvPr/>
        </p:nvSpPr>
        <p:spPr>
          <a:xfrm>
            <a:off x="496119" y="3910161"/>
            <a:ext cx="8151763" cy="695920"/>
          </a:xfrm>
          <a:prstGeom prst="roundRect">
            <a:avLst>
              <a:gd name="adj" fmla="val 2817"/>
            </a:avLst>
          </a:prstGeom>
          <a:solidFill>
            <a:srgbClr val="DBE8F0"/>
          </a:solidFill>
          <a:ln/>
        </p:spPr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790" y="4097238"/>
            <a:ext cx="163339" cy="13067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920800" y="4063305"/>
            <a:ext cx="7596411" cy="401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При оформлении отказа:</a:t>
            </a:r>
            <a:r>
              <a:rPr lang="en-US" sz="120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проговорите вслух конкретные последствия — невозможность посещения сада 21 день при вспышке кори, риск энцефалита 1:1000. Эта фраза кардинально меняет тон беседы.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25119" y="424532"/>
            <a:ext cx="4722763" cy="7750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Философия участковой службы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4103767" y="1321667"/>
            <a:ext cx="4536728" cy="5581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Ваша работа измеряется не количеством принятых детей в смену. Она измеряется </a:t>
            </a:r>
            <a:r>
              <a:rPr lang="en-US" sz="120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тишиной</a:t>
            </a:r>
            <a:r>
              <a:rPr lang="en-US" sz="12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— тишиной в реанимации инфекционной больницы, где годами пустуют боксы для больных полиомиелитом.</a:t>
            </a:r>
            <a:endParaRPr lang="en-US" sz="1200" dirty="0"/>
          </a:p>
        </p:txBody>
      </p:sp>
      <p:sp>
        <p:nvSpPr>
          <p:cNvPr id="5" name="Shape 2"/>
          <p:cNvSpPr/>
          <p:nvPr/>
        </p:nvSpPr>
        <p:spPr>
          <a:xfrm>
            <a:off x="3925119" y="1362373"/>
            <a:ext cx="14288" cy="802184"/>
          </a:xfrm>
          <a:prstGeom prst="roundRect">
            <a:avLst>
              <a:gd name="adj" fmla="val 49998"/>
            </a:avLst>
          </a:prstGeom>
          <a:solidFill>
            <a:srgbClr val="325F7B"/>
          </a:solidFill>
          <a:ln/>
        </p:spPr>
      </p:sp>
      <p:sp>
        <p:nvSpPr>
          <p:cNvPr id="6" name="Shape 3"/>
          <p:cNvSpPr/>
          <p:nvPr/>
        </p:nvSpPr>
        <p:spPr>
          <a:xfrm>
            <a:off x="3925119" y="2286595"/>
            <a:ext cx="2307134" cy="1444898"/>
          </a:xfrm>
          <a:prstGeom prst="roundRect">
            <a:avLst>
              <a:gd name="adj" fmla="val 1288"/>
            </a:avLst>
          </a:prstGeom>
          <a:solidFill>
            <a:srgbClr val="F3EEE3"/>
          </a:solidFill>
          <a:ln/>
        </p:spPr>
      </p:sp>
      <p:sp>
        <p:nvSpPr>
          <p:cNvPr id="7" name="Text 4"/>
          <p:cNvSpPr/>
          <p:nvPr/>
        </p:nvSpPr>
        <p:spPr>
          <a:xfrm>
            <a:off x="4049092" y="2392570"/>
            <a:ext cx="205918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Защитите себя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049092" y="2651531"/>
            <a:ext cx="2059186" cy="930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Корь (контагиозность 95–98%), краснуха, гепатит B, грипп — медработник без прививок это мост между стационаром и детской площадкой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6340748" y="2286595"/>
            <a:ext cx="2307134" cy="1444898"/>
          </a:xfrm>
          <a:prstGeom prst="roundRect">
            <a:avLst>
              <a:gd name="adj" fmla="val 1288"/>
            </a:avLst>
          </a:prstGeom>
          <a:solidFill>
            <a:srgbClr val="F3EEE3"/>
          </a:solidFill>
          <a:ln/>
        </p:spPr>
      </p:sp>
      <p:sp>
        <p:nvSpPr>
          <p:cNvPr id="10" name="Text 7"/>
          <p:cNvSpPr/>
          <p:nvPr/>
        </p:nvSpPr>
        <p:spPr>
          <a:xfrm>
            <a:off x="6464722" y="2392570"/>
            <a:ext cx="2059186" cy="387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Соблюдайте холодовую цепь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464722" y="2674219"/>
            <a:ext cx="2059186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+2...+8°C. Живая вакцина гибнет при замораживании. Индикаторы VVM: если квадрат темнее круга — флакон утилизируем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3925119" y="3821990"/>
            <a:ext cx="4722763" cy="996469"/>
          </a:xfrm>
          <a:prstGeom prst="roundRect">
            <a:avLst>
              <a:gd name="adj" fmla="val 2117"/>
            </a:avLst>
          </a:prstGeom>
          <a:solidFill>
            <a:srgbClr val="F3EEE3"/>
          </a:solidFill>
          <a:ln/>
        </p:spPr>
      </p:sp>
      <p:sp>
        <p:nvSpPr>
          <p:cNvPr id="13" name="Text 10"/>
          <p:cNvSpPr/>
          <p:nvPr/>
        </p:nvSpPr>
        <p:spPr>
          <a:xfrm>
            <a:off x="4049093" y="3899218"/>
            <a:ext cx="4474815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Ваша уверенность — адъювант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4049092" y="4138316"/>
            <a:ext cx="4111682" cy="372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Знания биохимии процесса и искреннее беспокойство за ребёнка — самый мощный усилитель действия любого биотехнологического препарата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</TotalTime>
  <Words>1026</Words>
  <Application>Microsoft Office PowerPoint</Application>
  <PresentationFormat>Экран (16:9)</PresentationFormat>
  <Paragraphs>105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MuseoModerno Light</vt:lpstr>
      <vt:lpstr>Calibri</vt:lpstr>
      <vt:lpstr>Arial</vt:lpstr>
      <vt:lpstr>Twemoji Mozilla</vt:lpstr>
      <vt:lpstr>MuseoModerno Medium</vt:lpstr>
      <vt:lpstr>Calibri Light</vt:lpstr>
      <vt:lpstr>Source Sans 3 Bold</vt:lpstr>
      <vt:lpstr>Source Sans 3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Сотрудник</dc:creator>
  <cp:lastModifiedBy>Сотрудник</cp:lastModifiedBy>
  <cp:revision>9</cp:revision>
  <dcterms:created xsi:type="dcterms:W3CDTF">2026-07-29T06:21:02Z</dcterms:created>
  <dcterms:modified xsi:type="dcterms:W3CDTF">2026-10-29T07:17:33Z</dcterms:modified>
</cp:coreProperties>
</file>