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MuseoModerno Light" panose="020B0604020202020204" charset="0"/>
      <p:regular r:id="rId13"/>
    </p:embeddedFont>
    <p:embeddedFont>
      <p:font typeface="MuseoModerno Medium" panose="020B0604020202020204" charset="0"/>
      <p:regular r:id="rId14"/>
    </p:embeddedFont>
    <p:embeddedFont>
      <p:font typeface="Source Sans 3" panose="020B0604020202020204" charset="0"/>
      <p:regular r:id="rId15"/>
    </p:embeddedFont>
    <p:embeddedFont>
      <p:font typeface="Source Sans 3 Bold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1" d="100"/>
          <a:sy n="151" d="100"/>
        </p:scale>
        <p:origin x="4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890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7544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793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63442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7665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72387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21698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51064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177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828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5181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4315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7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74531-5B2B-4D23-9C82-E4D5156D5A6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43441-EFDE-4747-A2B3-E691477753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3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1191369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Вакцинопрофилактика в Исламе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289944"/>
            <a:ext cx="4370849" cy="1222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8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Забота о здоровье как фард</a:t>
            </a:r>
            <a:endParaRPr lang="en-US" sz="3850" dirty="0"/>
          </a:p>
        </p:txBody>
      </p:sp>
      <p:sp>
        <p:nvSpPr>
          <p:cNvPr id="5" name="Text 2"/>
          <p:cNvSpPr/>
          <p:nvPr/>
        </p:nvSpPr>
        <p:spPr>
          <a:xfrm>
            <a:off x="496119" y="3725317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Лекция для медицинских работников детских поликлиник</a:t>
            </a:r>
            <a:endParaRPr lang="en-US" sz="1100" dirty="0"/>
          </a:p>
        </p:txBody>
      </p:sp>
      <p:pic>
        <p:nvPicPr>
          <p:cNvPr id="1028" name="Picture 4" descr="Мусульманский родитель со своим новорожденным ребенком проводит время  вместе Стоковое Фото - Image of семья, одежда: 1586244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082" y="0"/>
            <a:ext cx="346791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33983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Часть 1 — Основы Ислама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496119" y="712143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Пять целей Шариата: место жизни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496119" y="1367730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Ислам защищает пять главных ценностей (</a:t>
            </a:r>
            <a:r>
              <a:rPr lang="en-US" sz="1200" i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макасид аш-шари'а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).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Сохранение жизни (ан-нафс)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на втором месте после веры.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96119" y="1754014"/>
            <a:ext cx="2622724" cy="1043657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</p:sp>
      <p:sp>
        <p:nvSpPr>
          <p:cNvPr id="6" name="Text 4"/>
          <p:cNvSpPr/>
          <p:nvPr/>
        </p:nvSpPr>
        <p:spPr>
          <a:xfrm>
            <a:off x="637877" y="1895773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1. Религия (ад-дин)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37877" y="2202284"/>
            <a:ext cx="233920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веры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60601" y="1754014"/>
            <a:ext cx="2622724" cy="1043657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</p:sp>
      <p:sp>
        <p:nvSpPr>
          <p:cNvPr id="9" name="Text 7"/>
          <p:cNvSpPr/>
          <p:nvPr/>
        </p:nvSpPr>
        <p:spPr>
          <a:xfrm>
            <a:off x="3402360" y="1895773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2. Жизнь (ан-нафс)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402360" y="2202284"/>
            <a:ext cx="23392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Сохранение жизни — высшая ценность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25083" y="1754014"/>
            <a:ext cx="2622724" cy="1043657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</p:sp>
      <p:sp>
        <p:nvSpPr>
          <p:cNvPr id="12" name="Text 10"/>
          <p:cNvSpPr/>
          <p:nvPr/>
        </p:nvSpPr>
        <p:spPr>
          <a:xfrm>
            <a:off x="6166842" y="1895773"/>
            <a:ext cx="23392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3. Разум (аль-'акль)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166842" y="2202284"/>
            <a:ext cx="233920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рассудка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96119" y="2939430"/>
            <a:ext cx="4004965" cy="816843"/>
          </a:xfrm>
          <a:prstGeom prst="roundRect">
            <a:avLst>
              <a:gd name="adj" fmla="val 2603"/>
            </a:avLst>
          </a:prstGeom>
          <a:solidFill>
            <a:srgbClr val="F3EEE3"/>
          </a:solidFill>
          <a:ln/>
        </p:spPr>
      </p:sp>
      <p:sp>
        <p:nvSpPr>
          <p:cNvPr id="15" name="Text 13"/>
          <p:cNvSpPr/>
          <p:nvPr/>
        </p:nvSpPr>
        <p:spPr>
          <a:xfrm>
            <a:off x="637877" y="3081189"/>
            <a:ext cx="37214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4. Потомство (ан-насл)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37877" y="3387700"/>
            <a:ext cx="372144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рода и чести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42842" y="2939430"/>
            <a:ext cx="4004965" cy="816843"/>
          </a:xfrm>
          <a:prstGeom prst="roundRect">
            <a:avLst>
              <a:gd name="adj" fmla="val 2603"/>
            </a:avLst>
          </a:prstGeom>
          <a:solidFill>
            <a:srgbClr val="F3EEE3"/>
          </a:solidFill>
          <a:ln/>
        </p:spPr>
      </p:sp>
      <p:sp>
        <p:nvSpPr>
          <p:cNvPr id="18" name="Text 16"/>
          <p:cNvSpPr/>
          <p:nvPr/>
        </p:nvSpPr>
        <p:spPr>
          <a:xfrm>
            <a:off x="4784601" y="3081189"/>
            <a:ext cx="37214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5. Имущество (аль-маль)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784601" y="3387700"/>
            <a:ext cx="372144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благ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96119" y="3915742"/>
            <a:ext cx="8151763" cy="793775"/>
          </a:xfrm>
          <a:prstGeom prst="roundRect">
            <a:avLst>
              <a:gd name="adj" fmla="val 2679"/>
            </a:avLst>
          </a:prstGeom>
          <a:solidFill>
            <a:srgbClr val="DBE8F0"/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4116512"/>
            <a:ext cx="177180" cy="141759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956816" y="4092922"/>
            <a:ext cx="7549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«Не обрекайте себя на гибель» — Сура «Аль-Бакара», аят 195. Отказ от доступной защиты от смертельных болезней противоречит этому повелению.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98115"/>
            <a:ext cx="4722763" cy="789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ru-RU" altLang="en-US" sz="2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Пророк о лечении и профилактике</a:t>
            </a:r>
            <a:endParaRPr lang="ar-SA" sz="2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1355824"/>
            <a:ext cx="4722763" cy="11185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6612" y="1496318"/>
            <a:ext cx="438462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Поиск исцеления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636612" y="1761009"/>
            <a:ext cx="438462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«Какую бы болезнь ни ниспослал Аллах, Он обязательно ниспосылает и средство её исцеления» — аль-Бухари. Вакцина — это средство исцеления, дарованное Аллахом.</a:t>
            </a:r>
            <a:endParaRPr lang="en-US" sz="1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119" y="2586782"/>
            <a:ext cx="4722763" cy="92757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6611" y="2650442"/>
            <a:ext cx="438462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Прямой приказ лечиться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36612" y="2846040"/>
            <a:ext cx="438462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«О рабы Аллаха, лечитесь! Воистину, Аллах не создал болезни, от которой бы не создал исцеление» — Абу Дауд. Лечение — часть предопределения (кадар).</a:t>
            </a: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626793"/>
            <a:ext cx="4722763" cy="111851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6612" y="3767286"/>
            <a:ext cx="4384625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Профилактика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36612" y="4031977"/>
            <a:ext cx="438462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«Тот, кто поест семь фиников аджва утром, тому не повредит ни яд, ни колдовство» — аль-Бухари. Вакцинация — высшая форма превентивной медицины.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0302"/>
            <a:ext cx="8151763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Часть 2 — Коллективная ответственность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8" y="790723"/>
            <a:ext cx="8151763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Одна умма — одно тело</a:t>
            </a:r>
            <a:endParaRPr lang="en-US" sz="2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03685"/>
            <a:ext cx="5190753" cy="294136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184404" y="1211610"/>
            <a:ext cx="2463478" cy="1246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«Верующие в своей любви, милосердии и сочувствии друг к другу подобны единому телу: когда одну его часть поражает болезнь — всё тело отзывается на это бессонницей и горячкой»</a:t>
            </a:r>
            <a:endParaRPr lang="en-US" sz="110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100" i="1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— аль-Бухари и Муслим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999708" y="1322189"/>
            <a:ext cx="14288" cy="1449288"/>
          </a:xfrm>
          <a:prstGeom prst="roundRect">
            <a:avLst>
              <a:gd name="adj" fmla="val 49998"/>
            </a:avLst>
          </a:prstGeom>
          <a:solidFill>
            <a:srgbClr val="325F7B"/>
          </a:solidFill>
          <a:ln/>
        </p:spPr>
      </p:sp>
      <p:sp>
        <p:nvSpPr>
          <p:cNvPr id="7" name="Text 4"/>
          <p:cNvSpPr/>
          <p:nvPr/>
        </p:nvSpPr>
        <p:spPr>
          <a:xfrm>
            <a:off x="5999708" y="2842915"/>
            <a:ext cx="2652861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Коллективный иммунитет — это </a:t>
            </a:r>
            <a:r>
              <a:rPr lang="en-US" sz="11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щит для всей уммы</a:t>
            </a: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Вакцинируясь, мы защищаем тех, кто не может получить прививку: новорождённых, онкобольных, пожилых.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999708" y="3788271"/>
            <a:ext cx="2652861" cy="838349"/>
          </a:xfrm>
          <a:prstGeom prst="roundRect">
            <a:avLst>
              <a:gd name="adj" fmla="val 2259"/>
            </a:avLst>
          </a:prstGeom>
          <a:solidFill>
            <a:srgbClr val="DBE8F0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914" y="3968948"/>
            <a:ext cx="157758" cy="1262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357900" y="3872211"/>
            <a:ext cx="2116485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Отказ от вакцины без причины ставит под угрозу жизнь братьев и сестёр по вере.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Часть 3 — Разбор сомнений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736178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Сомнение 1: «Вакцины содержат харам»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 rotWithShape="1">
          <a:blip r:embed="rId3"/>
          <a:srcRect t="20376" b="16531"/>
          <a:stretch/>
        </p:blipFill>
        <p:spPr>
          <a:xfrm>
            <a:off x="324465" y="1307690"/>
            <a:ext cx="4161066" cy="32053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663232" y="2126478"/>
            <a:ext cx="3989412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250"/>
              </a:spcAft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Авторитетные исламские институты — ДУМ России и Академия фикха ОИС — единогласно подтверждают: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вакцинация дозволена (халяль)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Принцип Шариата: «Отталкивание вреда важнее, чем привлечение пользы». Мусульманские учёные призывают производителей переходить на этичные технологии.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49920"/>
            <a:ext cx="8151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Сомнение 2: «Вакцинация — недоверие Аллаху»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294135"/>
            <a:ext cx="263879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Что такое настоящий таваккуль?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96119" y="1845097"/>
            <a:ext cx="2638797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Таваккуль — это </a:t>
            </a:r>
            <a:r>
              <a:rPr lang="en-US" sz="10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упование на Аллаха после принятия всех мер</a:t>
            </a: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а не пассивное ожидание.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96119" y="2739182"/>
            <a:ext cx="2436168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rtl="1">
              <a:lnSpc>
                <a:spcPct val="130000"/>
              </a:lnSpc>
            </a:pPr>
            <a:r>
              <a:rPr lang="ru-RU" alt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«Привяжи его и уповай!» — ответ Пророка </a:t>
            </a:r>
            <a:r>
              <a:rPr lang="ar-SA" alt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ﷺ </a:t>
            </a:r>
            <a:r>
              <a:rPr lang="ru-RU" alt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 вопрос, привязывать ли верблюда (</a:t>
            </a:r>
            <a:r>
              <a:rPr lang="ru-RU" altLang="en-US" sz="105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ат-Тирмизи</a:t>
            </a:r>
            <a:r>
              <a:rPr lang="ru-RU" alt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</a:t>
            </a:r>
          </a:p>
        </p:txBody>
      </p:sp>
      <p:sp>
        <p:nvSpPr>
          <p:cNvPr id="6" name="Shape 4"/>
          <p:cNvSpPr/>
          <p:nvPr/>
        </p:nvSpPr>
        <p:spPr>
          <a:xfrm>
            <a:off x="3115866" y="2623319"/>
            <a:ext cx="19050" cy="865063"/>
          </a:xfrm>
          <a:prstGeom prst="roundRect">
            <a:avLst>
              <a:gd name="adj" fmla="val 50000"/>
            </a:avLst>
          </a:prstGeom>
          <a:solidFill>
            <a:srgbClr val="325F7B"/>
          </a:solidFill>
          <a:ln/>
        </p:spPr>
      </p:sp>
      <p:sp>
        <p:nvSpPr>
          <p:cNvPr id="7" name="Text 5"/>
          <p:cNvSpPr/>
          <p:nvPr/>
        </p:nvSpPr>
        <p:spPr>
          <a:xfrm>
            <a:off x="496119" y="3633267"/>
            <a:ext cx="2638797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Строить дом от дождя, одеваться тепло, переходить по «зебре» — всё это таваккуль. Вакцинация — использование </a:t>
            </a:r>
            <a:r>
              <a:rPr lang="en-US" sz="105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асбаб</a:t>
            </a: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(средств), дарованных Аллахом.</a:t>
            </a:r>
            <a:endParaRPr lang="en-US" sz="10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332" y="1410891"/>
            <a:ext cx="5183237" cy="29371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9678"/>
            <a:ext cx="8151763" cy="318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Сомнение 3: «Болезнь — испытание от Аллаха»</a:t>
            </a:r>
            <a:endParaRPr lang="en-US" sz="2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910233"/>
            <a:ext cx="5211589" cy="2953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61013" y="1742888"/>
            <a:ext cx="2691557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 rtl="1">
              <a:lnSpc>
                <a:spcPct val="115000"/>
              </a:lnSpc>
            </a:pPr>
            <a:r>
              <a:rPr lang="ru-RU" alt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Болезнь может быть испытанием для терпения (</a:t>
            </a:r>
            <a:r>
              <a:rPr lang="ru-RU" altLang="en-US" sz="14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сабр</a:t>
            </a:r>
            <a:r>
              <a:rPr lang="ru-RU" alt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 — но Пророк </a:t>
            </a:r>
            <a:r>
              <a:rPr lang="ar-SA" alt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ﷺ </a:t>
            </a:r>
            <a:r>
              <a:rPr lang="ru-RU" alt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сам болел и принимал лекарства, призывая искать исцеление.</a:t>
            </a:r>
          </a:p>
        </p:txBody>
      </p:sp>
      <p:sp>
        <p:nvSpPr>
          <p:cNvPr id="5" name="Shape 2"/>
          <p:cNvSpPr/>
          <p:nvPr/>
        </p:nvSpPr>
        <p:spPr>
          <a:xfrm>
            <a:off x="4608612" y="4028182"/>
            <a:ext cx="4039270" cy="715566"/>
          </a:xfrm>
          <a:prstGeom prst="roundRect">
            <a:avLst>
              <a:gd name="adj" fmla="val 213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724772" y="4144342"/>
            <a:ext cx="3806949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Наше тело — аманат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24772" y="4347493"/>
            <a:ext cx="3806949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5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Здоровье — доверенное Аллаха. Беречь его — наш долг.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96119" y="4028182"/>
            <a:ext cx="4039270" cy="715566"/>
          </a:xfrm>
          <a:prstGeom prst="roundRect">
            <a:avLst>
              <a:gd name="adj" fmla="val 2136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2279" y="4144342"/>
            <a:ext cx="3806949" cy="159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Отказ — не смирение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12279" y="4347493"/>
            <a:ext cx="3806949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15000"/>
              </a:lnSpc>
              <a:buNone/>
            </a:pPr>
            <a:r>
              <a:rPr lang="en-US" sz="11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Отказ от защиты — не проявление веры, а беспечность (исраф), порицаемая в Исламе.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0405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Часть 4 — Позиция учёных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496119" y="652983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Фетвы авторитетных исламских институтов</a:t>
            </a:r>
            <a:endParaRPr lang="en-US" sz="2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1181026"/>
            <a:ext cx="2341787" cy="137098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76299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ДУМ России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96119" y="3069506"/>
            <a:ext cx="259913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Совет улемов неоднократно выпускал фетвы о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дозволенности и желательности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вакцинации для защиты здоровья населения.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2433" y="1199269"/>
            <a:ext cx="2341786" cy="13865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72433" y="276299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Академия фикха ОИС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3272433" y="3069506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резолюциях подтверждает дозволенность вакцин с учётом принципов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необходимости и истихаля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747" y="1203447"/>
            <a:ext cx="2465988" cy="13823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48747" y="2762994"/>
            <a:ext cx="259913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ВОЗ и исламские организации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6048747" y="3056829"/>
            <a:ext cx="259913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Кампании вакцинации в мусульманских странах (в т.ч. против полиомиелита) проводятся при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поддержке имамов и учёных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2964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Пять аргументов в пользу вакцинации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8364364" y="1556147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025158" y="1778050"/>
            <a:ext cx="2622724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5" name="Text 3"/>
          <p:cNvSpPr/>
          <p:nvPr/>
        </p:nvSpPr>
        <p:spPr>
          <a:xfrm>
            <a:off x="6025158" y="188699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Сохранение жизни — цель Шариата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025158" y="2414960"/>
            <a:ext cx="262272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Ан-нафс — вторая по важности ценность Ислама.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599881" y="1556147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260675" y="1778050"/>
            <a:ext cx="2622724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9" name="Text 7"/>
          <p:cNvSpPr/>
          <p:nvPr/>
        </p:nvSpPr>
        <p:spPr>
          <a:xfrm>
            <a:off x="3260675" y="188699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ru-RU" alt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Поиск лечения – Сунна Пророка</a:t>
            </a:r>
            <a:r>
              <a:rPr lang="ar-SA" alt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ﷺ</a:t>
            </a:r>
            <a:endParaRPr lang="ar-SA" sz="1600" dirty="0"/>
          </a:p>
        </p:txBody>
      </p:sp>
      <p:sp>
        <p:nvSpPr>
          <p:cNvPr id="10" name="Text 8"/>
          <p:cNvSpPr/>
          <p:nvPr/>
        </p:nvSpPr>
        <p:spPr>
          <a:xfrm>
            <a:off x="3260675" y="2414960"/>
            <a:ext cx="262272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Пророк повелевал лечиться и искать исцеление.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835399" y="1556147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03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96193" y="1778050"/>
            <a:ext cx="2622724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3" name="Text 11"/>
          <p:cNvSpPr/>
          <p:nvPr/>
        </p:nvSpPr>
        <p:spPr>
          <a:xfrm>
            <a:off x="496193" y="1886992"/>
            <a:ext cx="262272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Профилактика — лучший путь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96193" y="2346201"/>
            <a:ext cx="262272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Предотвратить болезнь до её появления — высшая мудрость.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64364" y="3116610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42917" y="3338512"/>
            <a:ext cx="4004965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7" name="Text 15"/>
          <p:cNvSpPr/>
          <p:nvPr/>
        </p:nvSpPr>
        <p:spPr>
          <a:xfrm>
            <a:off x="4642917" y="3447455"/>
            <a:ext cx="40049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Защита ближнего — обязанность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42917" y="3668911"/>
            <a:ext cx="400496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Коллективный </a:t>
            </a:r>
            <a:r>
              <a:rPr lang="en-US" sz="16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иммунитет</a:t>
            </a: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ru-RU" sz="1600" dirty="0">
              <a:solidFill>
                <a:srgbClr val="2B4150"/>
              </a:solidFill>
              <a:latin typeface="Source Sans 3" pitchFamily="34" charset="0"/>
              <a:ea typeface="Source Sans 3" pitchFamily="34" charset="-122"/>
              <a:cs typeface="Source Sans 3" pitchFamily="34" charset="-120"/>
            </a:endParaRPr>
          </a:p>
          <a:p>
            <a:pPr marL="0" indent="0" algn="r" rtl="1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защищает</a:t>
            </a: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уязвимых членов уммы.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217640" y="3116610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05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96193" y="3338512"/>
            <a:ext cx="4004965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21" name="Text 19"/>
          <p:cNvSpPr/>
          <p:nvPr/>
        </p:nvSpPr>
        <p:spPr>
          <a:xfrm>
            <a:off x="496193" y="3447455"/>
            <a:ext cx="40049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Использование знаний — ибада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7952" y="3708276"/>
            <a:ext cx="40049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Применять дары Аллаха через науку — форма благодарности Творцу.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476399"/>
            <a:ext cx="4722763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Наш осознанный выбор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505644" y="962843"/>
            <a:ext cx="4722763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Вакцинопрофилактика — это не просто медицинская рекомендация. Это </a:t>
            </a:r>
            <a:r>
              <a:rPr lang="en-US" sz="12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осознанный выбор в пользу аманата здоровья</a:t>
            </a: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проявление любви к детям и заботы об умме.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496119" y="1807494"/>
            <a:ext cx="4722763" cy="1823293"/>
          </a:xfrm>
          <a:prstGeom prst="roundRect">
            <a:avLst>
              <a:gd name="adj" fmla="val 1148"/>
            </a:avLst>
          </a:prstGeom>
          <a:solidFill>
            <a:srgbClr val="F3EEE3"/>
          </a:solidFill>
          <a:ln/>
        </p:spPr>
      </p:sp>
      <p:sp>
        <p:nvSpPr>
          <p:cNvPr id="6" name="Shape 3"/>
          <p:cNvSpPr/>
          <p:nvPr/>
        </p:nvSpPr>
        <p:spPr>
          <a:xfrm>
            <a:off x="496119" y="1807494"/>
            <a:ext cx="2361381" cy="1022375"/>
          </a:xfrm>
          <a:custGeom>
            <a:avLst/>
            <a:gdLst/>
            <a:ahLst/>
            <a:cxnLst/>
            <a:rect l="l" t="t" r="r" b="b"/>
            <a:pathLst>
              <a:path w="2361381" h="1022375">
                <a:moveTo>
                  <a:pt x="17444" y="0"/>
                </a:moveTo>
                <a:lnTo>
                  <a:pt x="2361381" y="0"/>
                </a:lnTo>
                <a:lnTo>
                  <a:pt x="2361381" y="1022375"/>
                </a:lnTo>
                <a:lnTo>
                  <a:pt x="0" y="1022375"/>
                </a:lnTo>
                <a:lnTo>
                  <a:pt x="0" y="17444"/>
                </a:lnTo>
                <a:arcTo wR="17444" hR="17444" stAng="10800000" swAng="5400000"/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7" name="Text 4"/>
          <p:cNvSpPr/>
          <p:nvPr/>
        </p:nvSpPr>
        <p:spPr>
          <a:xfrm>
            <a:off x="635645" y="1947020"/>
            <a:ext cx="2082329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🕌</a:t>
            </a: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Вера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35645" y="2247430"/>
            <a:ext cx="2082329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Вакцинация согласуется с Кораном и Сунной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857500" y="1807494"/>
            <a:ext cx="2361381" cy="1022375"/>
          </a:xfrm>
          <a:custGeom>
            <a:avLst/>
            <a:gdLst/>
            <a:ahLst/>
            <a:cxnLst/>
            <a:rect l="l" t="t" r="r" b="b"/>
            <a:pathLst>
              <a:path w="2361381" h="1022375">
                <a:moveTo>
                  <a:pt x="0" y="0"/>
                </a:moveTo>
                <a:lnTo>
                  <a:pt x="2343937" y="0"/>
                </a:lnTo>
                <a:arcTo wR="17444" hR="17444" stAng="16200000" swAng="5400000"/>
                <a:lnTo>
                  <a:pt x="2361381" y="1022375"/>
                </a:lnTo>
                <a:lnTo>
                  <a:pt x="0" y="1022375"/>
                </a:lnTo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0" y="1807494"/>
            <a:ext cx="19050" cy="1022375"/>
          </a:xfrm>
          <a:prstGeom prst="roundRect">
            <a:avLst>
              <a:gd name="adj" fmla="val 50000"/>
            </a:avLst>
          </a:prstGeom>
          <a:solidFill>
            <a:srgbClr val="D9D4C9"/>
          </a:solidFill>
          <a:ln/>
        </p:spPr>
      </p:sp>
      <p:sp>
        <p:nvSpPr>
          <p:cNvPr id="11" name="Text 8"/>
          <p:cNvSpPr/>
          <p:nvPr/>
        </p:nvSpPr>
        <p:spPr>
          <a:xfrm>
            <a:off x="2997026" y="1947020"/>
            <a:ext cx="2082329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🤝</a:t>
            </a: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Долг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2997026" y="2247430"/>
            <a:ext cx="2082329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Защита уммы — обязанность каждого мусульманина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96119" y="2829869"/>
            <a:ext cx="4722763" cy="800919"/>
          </a:xfrm>
          <a:custGeom>
            <a:avLst/>
            <a:gdLst/>
            <a:ahLst/>
            <a:cxnLst/>
            <a:rect l="l" t="t" r="r" b="b"/>
            <a:pathLst>
              <a:path w="4722763" h="800919">
                <a:moveTo>
                  <a:pt x="0" y="0"/>
                </a:moveTo>
                <a:lnTo>
                  <a:pt x="4722763" y="0"/>
                </a:lnTo>
                <a:lnTo>
                  <a:pt x="4722763" y="783475"/>
                </a:lnTo>
                <a:arcTo wR="17444" hR="17444" stAng="0" swAng="5400000"/>
                <a:lnTo>
                  <a:pt x="17444" y="800919"/>
                </a:lnTo>
                <a:arcTo wR="17444" hR="17444" stAng="5400000" swAng="5400000"/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4" name="Shape 11"/>
          <p:cNvSpPr/>
          <p:nvPr/>
        </p:nvSpPr>
        <p:spPr>
          <a:xfrm>
            <a:off x="496119" y="2829869"/>
            <a:ext cx="4722763" cy="19050"/>
          </a:xfrm>
          <a:prstGeom prst="roundRect">
            <a:avLst>
              <a:gd name="adj" fmla="val 50000"/>
            </a:avLst>
          </a:prstGeom>
          <a:solidFill>
            <a:srgbClr val="D9D4C9"/>
          </a:solidFill>
          <a:ln/>
        </p:spPr>
      </p:sp>
      <p:sp>
        <p:nvSpPr>
          <p:cNvPr id="15" name="Text 12"/>
          <p:cNvSpPr/>
          <p:nvPr/>
        </p:nvSpPr>
        <p:spPr>
          <a:xfrm>
            <a:off x="635645" y="2969395"/>
            <a:ext cx="4443710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🔬</a:t>
            </a:r>
            <a:r>
              <a:rPr lang="en-US" sz="13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Наука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35645" y="3269805"/>
            <a:ext cx="444371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Данные медицины подтверждают исламскую позицию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35645" y="3933888"/>
            <a:ext cx="4513436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Пусть Всевышний Аллах дарует нам всем здоровье ('афия), благополучие в обоих мирах и убережёт нас и наши семьи от всех болезней! Аминь.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96119" y="3915147"/>
            <a:ext cx="19050" cy="751880"/>
          </a:xfrm>
          <a:prstGeom prst="roundRect">
            <a:avLst>
              <a:gd name="adj" fmla="val 50000"/>
            </a:avLst>
          </a:prstGeom>
          <a:solidFill>
            <a:srgbClr val="325F7B"/>
          </a:solidFill>
          <a:ln/>
        </p:spPr>
      </p:sp>
      <p:pic>
        <p:nvPicPr>
          <p:cNvPr id="2050" name="Picture 2" descr="Мусульманские игры матери с ее 2 детьми Стоковое Фото - Image of сад,  женщина: 1540816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710" y="1"/>
            <a:ext cx="344129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731</Words>
  <Application>Microsoft Office PowerPoint</Application>
  <PresentationFormat>Экран (16:9)</PresentationFormat>
  <Paragraphs>89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Source Sans 3</vt:lpstr>
      <vt:lpstr>MuseoModerno Medium</vt:lpstr>
      <vt:lpstr>Calibri Light</vt:lpstr>
      <vt:lpstr>Source Sans 3 Bold</vt:lpstr>
      <vt:lpstr>Twemoji Mozilla</vt:lpstr>
      <vt:lpstr>MuseoModerno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Сотрудник</dc:creator>
  <cp:lastModifiedBy>Сотрудник</cp:lastModifiedBy>
  <cp:revision>8</cp:revision>
  <dcterms:created xsi:type="dcterms:W3CDTF">2026-07-30T05:00:28Z</dcterms:created>
  <dcterms:modified xsi:type="dcterms:W3CDTF">2026-10-29T07:17:52Z</dcterms:modified>
</cp:coreProperties>
</file>