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MuseoModerno Light" panose="020B0604020202020204" charset="0"/>
      <p:regular r:id="rId13"/>
    </p:embeddedFont>
    <p:embeddedFont>
      <p:font typeface="MuseoModerno Medium" panose="020B0604020202020204" charset="0"/>
      <p:regular r:id="rId14"/>
    </p:embeddedFont>
    <p:embeddedFont>
      <p:font typeface="Source Sans 3" panose="020B0604020202020204" charset="0"/>
      <p:regular r:id="rId15"/>
    </p:embeddedFont>
    <p:embeddedFont>
      <p:font typeface="Source Sans 3 Bold" panose="020B0604020202020204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1" d="100"/>
          <a:sy n="151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320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1671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69355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46666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96432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25707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9628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1833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5558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21351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77440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6842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1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19A93-5673-47AF-B7CF-5ED77F3CE88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3C269-007C-4753-ABD4-A6B289C01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97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165250"/>
            <a:ext cx="4722763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Вакцинопрофилактика как проявление христианской любви и заботы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3149798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Лекция для прихожан православных храмов, родителей и сотрудников социальных учреждений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96119" y="3762896"/>
            <a:ext cx="2508275" cy="215354"/>
          </a:xfrm>
          <a:prstGeom prst="roundRect">
            <a:avLst>
              <a:gd name="adj" fmla="val 7900"/>
            </a:avLst>
          </a:prstGeom>
          <a:noFill/>
          <a:ln w="4763">
            <a:solidFill>
              <a:srgbClr val="325F7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81174" y="3805386"/>
            <a:ext cx="2795364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СВЯЩЕННОЕ ПИСАНИЕ · СВЯТЫЕ ОТЦЫ · НАУКА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18306"/>
            <a:ext cx="8151763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 чём мы будем говорить</a:t>
            </a:r>
            <a:endParaRPr lang="en-US" sz="2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297859"/>
            <a:ext cx="5190753" cy="33005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95020" y="1228120"/>
            <a:ext cx="3144292" cy="14378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spcAft>
                <a:spcPts val="750"/>
              </a:spcAft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Вокруг вакцинации возникло много споров и страхов — в том числе внутри церковной ограды. Одни называют прививки «печатью антихриста», другие видят в отказе от них грех.</a:t>
            </a:r>
            <a:endParaRPr lang="en-US" sz="110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Наша задача — не спорить, а разобраться спокойно, с молитвой, опираясь на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два источника истины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у которых один Автор: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995020" y="2835237"/>
            <a:ext cx="2652861" cy="612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6000"/>
              </a:lnSpc>
              <a:buSzPct val="100000"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Слово Божие и Священное Предание</a:t>
            </a:r>
            <a:endParaRPr lang="en-US" sz="1100" dirty="0"/>
          </a:p>
          <a:p>
            <a:pPr algn="l">
              <a:lnSpc>
                <a:spcPct val="126000"/>
              </a:lnSpc>
              <a:buSzPct val="100000"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Данные современной науки — инструмента познания мира, созданного Творцом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995021" y="3771002"/>
            <a:ext cx="2652861" cy="838349"/>
          </a:xfrm>
          <a:prstGeom prst="roundRect">
            <a:avLst>
              <a:gd name="adj" fmla="val 2259"/>
            </a:avLst>
          </a:prstGeom>
          <a:solidFill>
            <a:srgbClr val="DBE8F0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914" y="3804121"/>
            <a:ext cx="157758" cy="12620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83672" y="3867224"/>
            <a:ext cx="2116485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Главный вопрос:</a:t>
            </a:r>
            <a:r>
              <a:rPr lang="en-US" sz="11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какова воля Божия о сохранении жизни и здоровья, дарованных нам?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097459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Тело — храм Святого Духа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137720" y="1858817"/>
            <a:ext cx="451016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«Не знаете ли, что тела ваши суть храм живущего в вас Святаго Духа… Посему прославляйте Бога и в телах ваших и в душах ваших, которые суть Божии» (1 Кор. 6:19–20)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3925119" y="1753046"/>
            <a:ext cx="19050" cy="999381"/>
          </a:xfrm>
          <a:prstGeom prst="roundRect">
            <a:avLst>
              <a:gd name="adj" fmla="val 50000"/>
            </a:avLst>
          </a:prstGeom>
          <a:solidFill>
            <a:srgbClr val="325F7B"/>
          </a:solidFill>
          <a:ln/>
        </p:spPr>
      </p:sp>
      <p:sp>
        <p:nvSpPr>
          <p:cNvPr id="6" name="Text 3"/>
          <p:cNvSpPr/>
          <p:nvPr/>
        </p:nvSpPr>
        <p:spPr>
          <a:xfrm>
            <a:off x="3925119" y="2911897"/>
            <a:ext cx="4722763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Наше тело — не временная оболочка, которую можно бездумно подвергать опасности. Это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священный сосуд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дом для бессмертной души и Духа Божия. Забота о здоровье этого храма — прямая обязанность христианина. Болезнь, вызванная пренебрежением доступными средствами защиты, может рассматриваться как небрежение этим даром.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3576"/>
            <a:ext cx="8151763" cy="228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Заповедь любви к ближнему</a:t>
            </a:r>
            <a:endParaRPr lang="en-US" sz="1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 rotWithShape="1">
          <a:blip r:embed="rId3"/>
          <a:srcRect t="11761" b="15239"/>
          <a:stretch/>
        </p:blipFill>
        <p:spPr>
          <a:xfrm>
            <a:off x="279807" y="971946"/>
            <a:ext cx="4258283" cy="3409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61149" y="1023960"/>
            <a:ext cx="3986733" cy="3623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«Возлюби ближнего </a:t>
            </a:r>
            <a:r>
              <a:rPr lang="en-US" sz="1400" dirty="0" err="1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твоего</a:t>
            </a: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,</a:t>
            </a:r>
            <a:endParaRPr lang="ru-RU" sz="1400" dirty="0">
              <a:solidFill>
                <a:srgbClr val="124E73"/>
              </a:solidFill>
              <a:latin typeface="MuseoModerno Medium" pitchFamily="34" charset="0"/>
              <a:ea typeface="MuseoModerno Medium" pitchFamily="34" charset="-122"/>
              <a:cs typeface="MuseoModerno Medium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как самого себя» (Мф. 22:39)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661148" y="1993366"/>
            <a:ext cx="3986733" cy="299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1000"/>
              </a:lnSpc>
              <a:spcAft>
                <a:spcPts val="250"/>
              </a:spcAft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 «ближний» — это ребёнок соседа, младенец в коляске, пожилой человек в храме. Делая прививку себе и своим детям, мы создаём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коллективный иммунитет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 защищаем тех, кто по медицинским показаниям привиться не может.</a:t>
            </a:r>
            <a:endParaRPr lang="en-US" sz="1400" dirty="0"/>
          </a:p>
          <a:p>
            <a:pPr marL="0" indent="0" algn="l">
              <a:lnSpc>
                <a:spcPct val="101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Отказываясь от вакцины без веских причин, мы ставим под угрозу жизнь ближнего.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Разве это любовь?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27398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Притча о талантах и святитель Лука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053903"/>
            <a:ext cx="4004965" cy="17621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3127" y="2214711"/>
            <a:ext cx="36071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Притча о талантах (Мф. 25:14–30)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733127" y="2521223"/>
            <a:ext cx="3607147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Самый первый и главный талант — это сама жизнь и здоровье. Современная медицина — это дар Божий, данный через труд учёных и врачей. Закапывать этот «талант» в землю из-за суеверных страхов — значит проявить неверность Богу.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2842" y="2053903"/>
            <a:ext cx="4005039" cy="176219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879851" y="2214711"/>
            <a:ext cx="3607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Святитель Лука (Войно-Ясенецкий)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4879851" y="2521223"/>
            <a:ext cx="3607222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Архиепископ Симферопольский и Крымский был не только исповедником веры, но и гениальным хирургом, лауреатом Сталинской премии. Он ясно учил: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вера и наука не враги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Врач, борющийся со смертью и страданием, уподобляется Христу — Врачу душ и телес.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32569"/>
            <a:ext cx="8151763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Наука — инструмент Божественного Промысла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888037" y="1048530"/>
            <a:ext cx="2652861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Как работает вакцинация?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888037" y="1265842"/>
            <a:ext cx="3144292" cy="18197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spcAft>
                <a:spcPts val="750"/>
              </a:spcAft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Бог дал нам иммунную систему. Вакцина лишь даёт ей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«фотографию преступника»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заранее — чтобы в момент настоящей атаки организм знал, как реагировать. Это не обман природы, а помощь ей.</a:t>
            </a:r>
            <a:endParaRPr lang="en-US" sz="120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Отказываться от вакцин из-за страха «вмешательства в Божий замысел» — всё равно что отказываться от электричества, боясь «измены свечам».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888037" y="3487483"/>
            <a:ext cx="2652861" cy="1220242"/>
          </a:xfrm>
          <a:prstGeom prst="roundRect">
            <a:avLst>
              <a:gd name="adj" fmla="val 1552"/>
            </a:avLst>
          </a:prstGeom>
          <a:solidFill>
            <a:srgbClr val="B6D6FC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203" y="3546086"/>
            <a:ext cx="157758" cy="12620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100961" y="3546086"/>
            <a:ext cx="2495103" cy="9547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Создание вакцин — колоссальный труд тысяч людей, вдохновлённый состраданием к больным детям. Разве не действует через них Промысел Божий?</a:t>
            </a:r>
            <a:endParaRPr lang="en-US" sz="1200" dirty="0"/>
          </a:p>
        </p:txBody>
      </p:sp>
      <p:pic>
        <p:nvPicPr>
          <p:cNvPr id="1026" name="Picture 2" descr="Более 7 682 600 работ на тему «наука»: стоковые фото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19" y="1048530"/>
            <a:ext cx="5201265" cy="365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98103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Разбор мифов: «Клетки абортированных эмбрионов»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96119" y="2067595"/>
            <a:ext cx="2622724" cy="2177728"/>
          </a:xfrm>
          <a:prstGeom prst="roundRect">
            <a:avLst>
              <a:gd name="adj" fmla="val 976"/>
            </a:avLst>
          </a:prstGeom>
          <a:solidFill>
            <a:srgbClr val="F3EEE3"/>
          </a:solidFill>
          <a:ln/>
        </p:spPr>
      </p:sp>
      <p:sp>
        <p:nvSpPr>
          <p:cNvPr id="4" name="Text 2"/>
          <p:cNvSpPr/>
          <p:nvPr/>
        </p:nvSpPr>
        <p:spPr>
          <a:xfrm>
            <a:off x="637877" y="2209354"/>
            <a:ext cx="23392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Факт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37877" y="2515865"/>
            <a:ext cx="2339206" cy="1360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Клеточные линии WI-38 и MRC-5 были получены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однажды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в 1960-х годах из двух легальных абортов. С тех пор они размножаются в лабораториях. Новые аборты не требуются.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260601" y="2067595"/>
            <a:ext cx="2622724" cy="2177728"/>
          </a:xfrm>
          <a:prstGeom prst="roundRect">
            <a:avLst>
              <a:gd name="adj" fmla="val 976"/>
            </a:avLst>
          </a:prstGeom>
          <a:solidFill>
            <a:srgbClr val="F3EEE3"/>
          </a:solidFill>
          <a:ln/>
        </p:spPr>
      </p:sp>
      <p:sp>
        <p:nvSpPr>
          <p:cNvPr id="7" name="Text 5"/>
          <p:cNvSpPr/>
          <p:nvPr/>
        </p:nvSpPr>
        <p:spPr>
          <a:xfrm>
            <a:off x="3402360" y="2209354"/>
            <a:ext cx="23392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Очистка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02360" y="2515865"/>
            <a:ext cx="2339206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 конечном препарате остаются лишь следовые фрагменты ДНК — не целые клетки. Процесс производства обеспечивает высокую степень очистки.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025083" y="2067595"/>
            <a:ext cx="2622724" cy="2177728"/>
          </a:xfrm>
          <a:prstGeom prst="roundRect">
            <a:avLst>
              <a:gd name="adj" fmla="val 976"/>
            </a:avLst>
          </a:prstGeom>
          <a:solidFill>
            <a:srgbClr val="F3EEE3"/>
          </a:solidFill>
          <a:ln/>
        </p:spPr>
      </p:sp>
      <p:sp>
        <p:nvSpPr>
          <p:cNvPr id="10" name="Text 8"/>
          <p:cNvSpPr/>
          <p:nvPr/>
        </p:nvSpPr>
        <p:spPr>
          <a:xfrm>
            <a:off x="6166842" y="2209354"/>
            <a:ext cx="23392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Позиция РПЦ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66842" y="2515865"/>
            <a:ext cx="233920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Согласно «Основам социальной концепции», поскольку прямой связи с новым злом нет, а отказ грозит эпидемиями —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использование существующих вакцин допустимо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ради спасения жизней.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41871"/>
            <a:ext cx="8151763" cy="747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Разбор мифов: «Печать антихриста» и «Недоверие Богу»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496119" y="1103486"/>
            <a:ext cx="2663354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«Печать антихриста»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96119" y="1379772"/>
            <a:ext cx="2453558" cy="1234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Печать в Апокалипсисе связана с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сознательным поклонением зверю и отречением от Христа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Никакой медицинский укол не может повредить душе, если сердце принадлежит Богу. 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96119" y="2764682"/>
            <a:ext cx="2663354" cy="14288"/>
          </a:xfrm>
          <a:prstGeom prst="roundRect">
            <a:avLst>
              <a:gd name="adj" fmla="val 49998"/>
            </a:avLst>
          </a:prstGeom>
          <a:solidFill>
            <a:srgbClr val="2B4150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496119" y="2908334"/>
            <a:ext cx="2663354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«Вакцинация — недоверие Богу»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96118" y="3195144"/>
            <a:ext cx="2758359" cy="1058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Когда мы переходим дорогу — смотрим по сторонам. Когда строим дом — делаем его тёплым. Это не недоверие Богу, а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разумная осторожность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Мы молимся о здоровье детей и одновременно используем дарованную Богом </a:t>
            </a:r>
            <a:r>
              <a:rPr lang="en-US" sz="12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медицину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2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087" y="1189435"/>
            <a:ext cx="5196483" cy="35792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05433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Практическое руководство для родителей-христиан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774924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01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96119" y="1996827"/>
            <a:ext cx="4004965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5" name="Text 3"/>
          <p:cNvSpPr/>
          <p:nvPr/>
        </p:nvSpPr>
        <p:spPr>
          <a:xfrm>
            <a:off x="496119" y="2105769"/>
            <a:ext cx="40049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Молитва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96119" y="2412281"/>
            <a:ext cx="40049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Просите у Господа мудрости и наставления перед принятием решения о здоровье детей.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642842" y="1774924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642842" y="1996827"/>
            <a:ext cx="4005039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9" name="Text 7"/>
          <p:cNvSpPr/>
          <p:nvPr/>
        </p:nvSpPr>
        <p:spPr>
          <a:xfrm>
            <a:off x="4642842" y="2105769"/>
            <a:ext cx="400503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Духовное окормление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642842" y="2412281"/>
            <a:ext cx="400503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Обсудите сомнения с вашим духовником — хороший пастырь поможет отделить духовное от медицинского.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96119" y="3113931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03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96119" y="3335834"/>
            <a:ext cx="4004965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3" name="Text 11"/>
          <p:cNvSpPr/>
          <p:nvPr/>
        </p:nvSpPr>
        <p:spPr>
          <a:xfrm>
            <a:off x="496119" y="3444776"/>
            <a:ext cx="40049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Обращение к специалистам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6119" y="3751287"/>
            <a:ext cx="40049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Найдите грамотного педиатра. Не ищите ответы в анонимных чатах, где процветают фейки и эмоции.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642842" y="3113931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04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642842" y="3335834"/>
            <a:ext cx="4005039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7" name="Text 15"/>
          <p:cNvSpPr/>
          <p:nvPr/>
        </p:nvSpPr>
        <p:spPr>
          <a:xfrm>
            <a:off x="4642842" y="3444776"/>
            <a:ext cx="400503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Подготовка и смирение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642842" y="3751287"/>
            <a:ext cx="4005039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Убедитесь, что ребёнок здоров. Помните: ни одна мера не даёт 100% гарантии — всё в руках Божиих. Но наш долг — сделать всё, что зависит от нас.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17537"/>
            <a:ext cx="4722763" cy="8582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Наша вера — религия деятельной любви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628092" y="1600051"/>
            <a:ext cx="4973985" cy="216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«Мы должны положить души свои за братьев» (1 Ин. 3:16)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96119" y="1475333"/>
            <a:ext cx="19050" cy="515615"/>
          </a:xfrm>
          <a:prstGeom prst="roundRect">
            <a:avLst>
              <a:gd name="adj" fmla="val 50000"/>
            </a:avLst>
          </a:prstGeom>
          <a:solidFill>
            <a:srgbClr val="325F7B"/>
          </a:solidFill>
          <a:ln/>
        </p:spPr>
      </p:sp>
      <p:sp>
        <p:nvSpPr>
          <p:cNvPr id="6" name="Text 3"/>
          <p:cNvSpPr/>
          <p:nvPr/>
        </p:nvSpPr>
        <p:spPr>
          <a:xfrm>
            <a:off x="505642" y="2030933"/>
            <a:ext cx="4722763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Делая выбор в пользу вакцинации, мы выбираем не только своё здоровье. Мы выбираем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ответственность перед всей человеческой семьёй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строим стену коллективного иммунитета, защищая самых слабых и уязвимых: тех, за кого Христос велел нам быть особой опорой.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496118" y="3292822"/>
            <a:ext cx="4722763" cy="1570434"/>
          </a:xfrm>
          <a:prstGeom prst="roundRect">
            <a:avLst>
              <a:gd name="adj" fmla="val 1312"/>
            </a:avLst>
          </a:prstGeom>
          <a:solidFill>
            <a:srgbClr val="F3EEE3"/>
          </a:solidFill>
          <a:ln/>
        </p:spPr>
      </p:sp>
      <p:sp>
        <p:nvSpPr>
          <p:cNvPr id="8" name="Shape 5"/>
          <p:cNvSpPr/>
          <p:nvPr/>
        </p:nvSpPr>
        <p:spPr>
          <a:xfrm>
            <a:off x="496118" y="3292822"/>
            <a:ext cx="2361381" cy="785217"/>
          </a:xfrm>
          <a:custGeom>
            <a:avLst/>
            <a:gdLst/>
            <a:ahLst/>
            <a:cxnLst/>
            <a:rect l="l" t="t" r="r" b="b"/>
            <a:pathLst>
              <a:path w="2361381" h="785217">
                <a:moveTo>
                  <a:pt x="17167" y="0"/>
                </a:moveTo>
                <a:lnTo>
                  <a:pt x="2361381" y="0"/>
                </a:lnTo>
                <a:lnTo>
                  <a:pt x="2361381" y="785217"/>
                </a:lnTo>
                <a:lnTo>
                  <a:pt x="0" y="785217"/>
                </a:lnTo>
                <a:lnTo>
                  <a:pt x="0" y="17167"/>
                </a:lnTo>
                <a:arcTo wR="17167" hR="17167" stAng="10800000" swAng="5400000"/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9" name="Text 6"/>
          <p:cNvSpPr/>
          <p:nvPr/>
        </p:nvSpPr>
        <p:spPr>
          <a:xfrm>
            <a:off x="633412" y="3430116"/>
            <a:ext cx="2086794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Вера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33412" y="3724424"/>
            <a:ext cx="2086794" cy="216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Молитва и доверие Богу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57499" y="3292822"/>
            <a:ext cx="2361381" cy="785217"/>
          </a:xfrm>
          <a:custGeom>
            <a:avLst/>
            <a:gdLst/>
            <a:ahLst/>
            <a:cxnLst/>
            <a:rect l="l" t="t" r="r" b="b"/>
            <a:pathLst>
              <a:path w="2361381" h="785217">
                <a:moveTo>
                  <a:pt x="0" y="0"/>
                </a:moveTo>
                <a:lnTo>
                  <a:pt x="2344214" y="0"/>
                </a:lnTo>
                <a:arcTo wR="17167" hR="17167" stAng="16200000" swAng="5400000"/>
                <a:lnTo>
                  <a:pt x="2361381" y="785217"/>
                </a:lnTo>
                <a:lnTo>
                  <a:pt x="0" y="785217"/>
                </a:lnTo>
                <a:lnTo>
                  <a:pt x="0" y="0"/>
                </a:lnTo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12" name="Shape 9"/>
          <p:cNvSpPr/>
          <p:nvPr/>
        </p:nvSpPr>
        <p:spPr>
          <a:xfrm>
            <a:off x="2857499" y="3292822"/>
            <a:ext cx="19050" cy="785217"/>
          </a:xfrm>
          <a:prstGeom prst="roundRect">
            <a:avLst>
              <a:gd name="adj" fmla="val 50000"/>
            </a:avLst>
          </a:prstGeom>
          <a:solidFill>
            <a:srgbClr val="D9D4C9"/>
          </a:solidFill>
          <a:ln/>
        </p:spPr>
      </p:sp>
      <p:sp>
        <p:nvSpPr>
          <p:cNvPr id="13" name="Text 10"/>
          <p:cNvSpPr/>
          <p:nvPr/>
        </p:nvSpPr>
        <p:spPr>
          <a:xfrm>
            <a:off x="2994793" y="3430116"/>
            <a:ext cx="2086794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Разум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2994793" y="3724424"/>
            <a:ext cx="2086794" cy="216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Наука как дар Творца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96118" y="4078040"/>
            <a:ext cx="4722763" cy="785217"/>
          </a:xfrm>
          <a:custGeom>
            <a:avLst/>
            <a:gdLst/>
            <a:ahLst/>
            <a:cxnLst/>
            <a:rect l="l" t="t" r="r" b="b"/>
            <a:pathLst>
              <a:path w="4722763" h="785217">
                <a:moveTo>
                  <a:pt x="0" y="0"/>
                </a:moveTo>
                <a:lnTo>
                  <a:pt x="4722763" y="0"/>
                </a:lnTo>
                <a:lnTo>
                  <a:pt x="4722763" y="768050"/>
                </a:lnTo>
                <a:arcTo wR="17167" hR="17167" stAng="0" swAng="5400000"/>
                <a:lnTo>
                  <a:pt x="17167" y="785217"/>
                </a:lnTo>
                <a:arcTo wR="17167" hR="17167" stAng="5400000" swAng="5400000"/>
                <a:lnTo>
                  <a:pt x="0" y="0"/>
                </a:lnTo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16" name="Shape 13"/>
          <p:cNvSpPr/>
          <p:nvPr/>
        </p:nvSpPr>
        <p:spPr>
          <a:xfrm>
            <a:off x="496118" y="4078040"/>
            <a:ext cx="4722763" cy="19050"/>
          </a:xfrm>
          <a:prstGeom prst="roundRect">
            <a:avLst>
              <a:gd name="adj" fmla="val 50000"/>
            </a:avLst>
          </a:prstGeom>
          <a:solidFill>
            <a:srgbClr val="D9D4C9"/>
          </a:solidFill>
          <a:ln/>
        </p:spPr>
      </p:sp>
      <p:sp>
        <p:nvSpPr>
          <p:cNvPr id="17" name="Text 14"/>
          <p:cNvSpPr/>
          <p:nvPr/>
        </p:nvSpPr>
        <p:spPr>
          <a:xfrm>
            <a:off x="633412" y="4215333"/>
            <a:ext cx="4448175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Любовь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633412" y="4509641"/>
            <a:ext cx="4448175" cy="216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Забота о ближнем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840</Words>
  <Application>Microsoft Office PowerPoint</Application>
  <PresentationFormat>Экран (16:9)</PresentationFormat>
  <Paragraphs>71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Source Sans 3 Bold</vt:lpstr>
      <vt:lpstr>Calibri</vt:lpstr>
      <vt:lpstr>Arial</vt:lpstr>
      <vt:lpstr>MuseoModerno Light</vt:lpstr>
      <vt:lpstr>Calibri Light</vt:lpstr>
      <vt:lpstr>MuseoModerno Medium</vt:lpstr>
      <vt:lpstr>Source Sans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Сотрудник</dc:creator>
  <cp:lastModifiedBy>Сотрудник</cp:lastModifiedBy>
  <cp:revision>5</cp:revision>
  <dcterms:created xsi:type="dcterms:W3CDTF">2026-07-30T05:41:29Z</dcterms:created>
  <dcterms:modified xsi:type="dcterms:W3CDTF">2026-10-29T07:18:25Z</dcterms:modified>
</cp:coreProperties>
</file>