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embeddedFontLst>
    <p:embeddedFont>
      <p:font typeface="Raleway" pitchFamily="2" charset="-52"/>
      <p:regular r:id="rId13"/>
    </p:embeddedFont>
    <p:embeddedFont>
      <p:font typeface="Roboto" panose="02000000000000000000" pitchFamily="2" charset="0"/>
      <p:regular r:id="rId14"/>
    </p:embeddedFont>
    <p:embeddedFont>
      <p:font typeface="Roboto Bold" panose="02000000000000000000" charset="0"/>
      <p:regular r:id="rId1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4" d="100"/>
          <a:sy n="114" d="100"/>
        </p:scale>
        <p:origin x="43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8691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Relationship Id="rId14" Type="http://schemas.openxmlformats.org/officeDocument/2006/relationships/image" Target="../media/image24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61475" y="1803499"/>
            <a:ext cx="6296860" cy="23625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Лекция для родителей: Вакцинопрофилактика — коллективный щит безопасности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661475" y="4449564"/>
            <a:ext cx="629686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Информационная лекция для родителей дошкольников и школьников</a:t>
            </a:r>
            <a:endParaRPr lang="en-US" sz="1450" dirty="0"/>
          </a:p>
        </p:txBody>
      </p:sp>
      <p:pic>
        <p:nvPicPr>
          <p:cNvPr id="1026" name="Picture 2" descr="Отношения родителей и детей: какие бывают детско-родительские  взаимоотношени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5773" y="769171"/>
            <a:ext cx="4277784" cy="4887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61475" y="647898"/>
            <a:ext cx="6296860" cy="8120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5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Мир без вакцин: история, которую мы должны помнить</a:t>
            </a:r>
            <a:endParaRPr lang="en-US" sz="2550" dirty="0"/>
          </a:p>
        </p:txBody>
      </p:sp>
      <p:sp>
        <p:nvSpPr>
          <p:cNvPr id="4" name="Text 1"/>
          <p:cNvSpPr/>
          <p:nvPr/>
        </p:nvSpPr>
        <p:spPr>
          <a:xfrm>
            <a:off x="661475" y="1593850"/>
            <a:ext cx="6296860" cy="3508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Представьте себе мир без вакцин всего сто лет назад. Из каждых десяти рожденных детей один-два не доживали до своего первого дня рождения. Инфекции были главной причиной смерти детей.</a:t>
            </a:r>
            <a:endParaRPr lang="en-US" sz="14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2045196"/>
            <a:ext cx="6296860" cy="90527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86597" y="2194123"/>
            <a:ext cx="5922814" cy="2030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oboto" panose="020B0604020202020204" charset="0"/>
                <a:ea typeface="Roboto" panose="020B0604020202020204" charset="0"/>
                <a:cs typeface="Raleway" pitchFamily="34" charset="-120"/>
              </a:rPr>
              <a:t>Корь</a:t>
            </a:r>
            <a:endParaRPr lang="en-US" sz="1600" dirty="0">
              <a:latin typeface="Roboto" panose="020B0604020202020204" charset="0"/>
              <a:ea typeface="Roboto" panose="020B0604020202020204" charset="0"/>
            </a:endParaRPr>
          </a:p>
        </p:txBody>
      </p:sp>
      <p:sp>
        <p:nvSpPr>
          <p:cNvPr id="7" name="Text 3"/>
          <p:cNvSpPr/>
          <p:nvPr/>
        </p:nvSpPr>
        <p:spPr>
          <a:xfrm>
            <a:off x="886597" y="2450703"/>
            <a:ext cx="5922814" cy="3508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Часто приводила к слепоте, глухоте и тяжелому поражению мозга (подострому склерозирующему панэнцефалиту)</a:t>
            </a:r>
            <a:endParaRPr lang="en-US" sz="14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3039765"/>
            <a:ext cx="6296860" cy="905272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886597" y="3188692"/>
            <a:ext cx="5922814" cy="2030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Дифтерия</a:t>
            </a:r>
            <a:endParaRPr lang="en-US" sz="1600" dirty="0"/>
          </a:p>
        </p:txBody>
      </p:sp>
      <p:sp>
        <p:nvSpPr>
          <p:cNvPr id="10" name="Text 5"/>
          <p:cNvSpPr/>
          <p:nvPr/>
        </p:nvSpPr>
        <p:spPr>
          <a:xfrm>
            <a:off x="886597" y="3445272"/>
            <a:ext cx="5922814" cy="3508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Называли «петлей удавленника» — болезнь вызывала образование плотных пленок в горле, перекрывающих дыхательные пути</a:t>
            </a:r>
            <a:endParaRPr lang="en-US" sz="14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4035842"/>
            <a:ext cx="6296860" cy="905272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886597" y="4183261"/>
            <a:ext cx="5922814" cy="2030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Полиомиелит</a:t>
            </a:r>
            <a:endParaRPr lang="en-US" sz="1600" dirty="0"/>
          </a:p>
        </p:txBody>
      </p:sp>
      <p:sp>
        <p:nvSpPr>
          <p:cNvPr id="13" name="Text 7"/>
          <p:cNvSpPr/>
          <p:nvPr/>
        </p:nvSpPr>
        <p:spPr>
          <a:xfrm>
            <a:off x="886597" y="4439841"/>
            <a:ext cx="5922814" cy="3508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Мог за считанные дни превратить здорового ребенка в инвалида, прикованного к аппарату искусственной вентиляции легких</a:t>
            </a:r>
            <a:endParaRPr lang="en-US" sz="140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1475" y="5028902"/>
            <a:ext cx="6296860" cy="729853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886597" y="5177830"/>
            <a:ext cx="5922814" cy="2030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Коклюш</a:t>
            </a:r>
            <a:endParaRPr lang="en-US" sz="1600" dirty="0"/>
          </a:p>
        </p:txBody>
      </p:sp>
      <p:sp>
        <p:nvSpPr>
          <p:cNvPr id="16" name="Text 9"/>
          <p:cNvSpPr/>
          <p:nvPr/>
        </p:nvSpPr>
        <p:spPr>
          <a:xfrm>
            <a:off x="886597" y="5434409"/>
            <a:ext cx="5922814" cy="175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Доводил до рвоты и остановки дыхания, особенно у младенцев</a:t>
            </a:r>
            <a:endParaRPr lang="en-US" sz="1400" dirty="0"/>
          </a:p>
        </p:txBody>
      </p:sp>
      <p:sp>
        <p:nvSpPr>
          <p:cNvPr id="17" name="Text 10"/>
          <p:cNvSpPr/>
          <p:nvPr/>
        </p:nvSpPr>
        <p:spPr>
          <a:xfrm>
            <a:off x="699574" y="5812332"/>
            <a:ext cx="6296860" cy="5797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Сегодня мы имеем уникальную возможность защитить своих детей от этого ужаса благодаря величайшему достижению медицины — вакцинации.</a:t>
            </a:r>
            <a:endParaRPr lang="en-US" sz="1600" dirty="0"/>
          </a:p>
        </p:txBody>
      </p:sp>
      <p:pic>
        <p:nvPicPr>
          <p:cNvPr id="2052" name="Picture 4" descr="Детям в больницах — Созидатели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215" y="692869"/>
            <a:ext cx="4034973" cy="5379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166949"/>
            <a:ext cx="3832148" cy="401415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633201" y="1007467"/>
            <a:ext cx="6903269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Как наш организм учится защищаться?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4633201" y="2264370"/>
            <a:ext cx="690326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Возбудители инфекционных болезней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4633201" y="2748657"/>
            <a:ext cx="6903269" cy="12757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6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Бактерии</a:t>
            </a:r>
            <a:r>
              <a:rPr lang="en-US" sz="16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одноклеточные микроорганизмы, которые выделяют токсины или повреждают ткани. Их можно убить антибиотиками</a:t>
            </a:r>
            <a:endParaRPr lang="en-US" sz="160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6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Вирусы</a:t>
            </a:r>
            <a:r>
              <a:rPr lang="en-US" sz="16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неклеточная форма жизни, которая захватывает клетку-хозяина и заставляет её производить тысячи копий самого себя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4633201" y="4213423"/>
            <a:ext cx="690326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Наш иммунитет — это сложнейшая армия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4633201" y="4697710"/>
            <a:ext cx="6903269" cy="16573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6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Врожденный иммунитет:</a:t>
            </a:r>
            <a:r>
              <a:rPr lang="en-US" sz="16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кожа, слизистые оболочки, макрофаги. Реагирует быстро, но неспецифично</a:t>
            </a:r>
            <a:endParaRPr lang="en-US" sz="160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6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Приобретенный иммунитет:</a:t>
            </a:r>
            <a:r>
              <a:rPr lang="en-US" sz="16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элитные войска специального назначения. Требуется время (7–14 дней) для изучения врага и выработки антител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19807"/>
            <a:ext cx="1086874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Механизм действия вакцины: безопасная тренировка</a:t>
            </a:r>
            <a:endParaRPr lang="en-US" sz="1850" dirty="0"/>
          </a:p>
        </p:txBody>
      </p:sp>
      <p:sp>
        <p:nvSpPr>
          <p:cNvPr id="3" name="Text 1"/>
          <p:cNvSpPr/>
          <p:nvPr/>
        </p:nvSpPr>
        <p:spPr>
          <a:xfrm>
            <a:off x="661475" y="909538"/>
            <a:ext cx="11478330" cy="375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Вакцинация — это учебная тревога для нашей иммунной армии. </a:t>
            </a:r>
            <a:endParaRPr lang="ru-RU" sz="1400" dirty="0">
              <a:solidFill>
                <a:srgbClr val="3C3939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0" indent="0" algn="l">
              <a:lnSpc>
                <a:spcPct val="100000"/>
              </a:lnSpc>
              <a:buNone/>
            </a:pPr>
            <a:r>
              <a:rPr lang="en-US" sz="14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вводим</a:t>
            </a: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ей либо ослабленного врага, либо его «фотографию» (отдельный белок или кусочек ДНК/РНК).</a:t>
            </a:r>
            <a:endParaRPr lang="en-US" sz="14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611" y="1066323"/>
            <a:ext cx="9890473" cy="499484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519981" y="4820150"/>
            <a:ext cx="2445413" cy="305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19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Введение вакцины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1563552" y="5249545"/>
            <a:ext cx="3401842" cy="611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ct val="78000"/>
              </a:lnSpc>
              <a:buNone/>
            </a:pPr>
            <a:r>
              <a:rPr lang="en-US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Ослабленный агент или его белок вводится в организм</a:t>
            </a:r>
            <a:r>
              <a:rPr lang="en-US" sz="15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1563553" y="1627448"/>
            <a:ext cx="2445412" cy="305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19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Мобилизация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1389657" y="2020082"/>
            <a:ext cx="2619308" cy="9174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ct val="78000"/>
              </a:lnSpc>
              <a:buNone/>
            </a:pPr>
            <a:r>
              <a:rPr lang="en-US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Иммунная система распознаёт и вырабатывает антитела</a:t>
            </a:r>
            <a:r>
              <a:rPr lang="en-US" sz="15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7258647" y="1627448"/>
            <a:ext cx="2948343" cy="489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Формирование памяти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7258647" y="2203493"/>
            <a:ext cx="3222663" cy="6082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78000"/>
              </a:lnSpc>
              <a:buNone/>
            </a:pPr>
            <a:r>
              <a:rPr lang="en-US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Образуются клетки памяти для долгой защиты.</a:t>
            </a: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8182470" y="4820319"/>
            <a:ext cx="2445412" cy="305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Защита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8182470" y="5212954"/>
            <a:ext cx="3098940" cy="6849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78000"/>
              </a:lnSpc>
              <a:buNone/>
            </a:pPr>
            <a:r>
              <a:rPr lang="en-US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При встрече с вирусом иммунитет мгновенно уничтожает его.</a:t>
            </a: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661475" y="5984832"/>
            <a:ext cx="11478330" cy="6102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 результате ребенок остается здоров — иммунная система уже знает врага в лицо и </a:t>
            </a:r>
            <a:r>
              <a:rPr lang="en-US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готова</a:t>
            </a:r>
            <a:r>
              <a:rPr lang="en-US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endParaRPr lang="ru-RU" dirty="0">
              <a:solidFill>
                <a:srgbClr val="3C3939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0" indent="0" algn="l">
              <a:lnSpc>
                <a:spcPct val="100000"/>
              </a:lnSpc>
              <a:buNone/>
            </a:pPr>
            <a:r>
              <a:rPr lang="en-US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 молниеносному ответу.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233360" y="578048"/>
            <a:ext cx="6296860" cy="15501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Коллективный иммунитет: почему важен вклад каждого родителя?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5233360" y="2489895"/>
            <a:ext cx="2946723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Физиологические особенности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5233360" y="3151485"/>
            <a:ext cx="3236270" cy="32035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Дети находятся в процессе «знакомства» с окружающим миром</a:t>
            </a:r>
            <a:endParaRPr lang="en-US" sz="14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Их иммунная система еще незрелая и никогда раньше не встречалась с большинством возбудителей</a:t>
            </a:r>
            <a:endParaRPr lang="en-US" sz="14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Многие инфекции, которые у взрослого вызывают лишь насморк, у маленького ребенка могут протекать в тяжелой форме с высоким риском осложнений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8589847" y="2489895"/>
            <a:ext cx="2946723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Особенности поведения в детском коллективе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8589847" y="3151484"/>
            <a:ext cx="2946723" cy="28492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Дети находятся в постоянном и очень плотном контакте друг с другом</a:t>
            </a:r>
            <a:endParaRPr lang="en-US" sz="14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Тесное взаимодействие, общие игрушки, столовые приборы — прямой путь для передачи вирусов и бактерий</a:t>
            </a:r>
            <a:endParaRPr lang="en-US" sz="14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 таких условиях любая инфекция распространяется со скоростью лесного пожара</a:t>
            </a:r>
            <a:endParaRPr lang="en-US" sz="1400" dirty="0"/>
          </a:p>
        </p:txBody>
      </p:sp>
      <p:pic>
        <p:nvPicPr>
          <p:cNvPr id="3074" name="Picture 2" descr="Дети играют в игрушки фотографии — Скачать бесплатные высококачественные  изображения | Magnific (ранее Freepik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457" y="1489167"/>
            <a:ext cx="4668021" cy="3925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43148"/>
            <a:ext cx="5218280" cy="1107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Защита уязвимых групп: кокон вакцинации</a:t>
            </a:r>
            <a:endParaRPr lang="en-US" sz="3450" dirty="0"/>
          </a:p>
        </p:txBody>
      </p:sp>
      <p:sp>
        <p:nvSpPr>
          <p:cNvPr id="3" name="Text 1"/>
          <p:cNvSpPr/>
          <p:nvPr/>
        </p:nvSpPr>
        <p:spPr>
          <a:xfrm>
            <a:off x="661474" y="2016720"/>
            <a:ext cx="5739325" cy="8239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 каждой группе есть дети, которых нельзя вакцинировать по медицинским показаниям. Коллективный иммунитет — их единственная защита.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661475" y="2990056"/>
            <a:ext cx="5218280" cy="17059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74320" indent="-274320" algn="l">
              <a:lnSpc>
                <a:spcPct val="129000"/>
              </a:lnSpc>
              <a:buSzPct val="100000"/>
              <a:buChar char="•"/>
            </a:pPr>
            <a:r>
              <a:rPr lang="en-US" sz="14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Дети с медицинскими отводами:</a:t>
            </a: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малыши с первичными иммунодефицитами, онкологическими заболеваниями, получающие иммуносупрессивную терапию</a:t>
            </a:r>
            <a:endParaRPr lang="en-US" sz="1400" dirty="0"/>
          </a:p>
          <a:p>
            <a:pPr marL="274320" indent="-274320" algn="l">
              <a:lnSpc>
                <a:spcPct val="129000"/>
              </a:lnSpc>
              <a:buSzPct val="100000"/>
              <a:buChar char="•"/>
            </a:pPr>
            <a:r>
              <a:rPr lang="en-US" sz="14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Недоношенные дети и младенцы:</a:t>
            </a: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начинают ходить в ясли в возрасте 6–9 месяцев, еще не получив полный курс прививок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61475" y="4882852"/>
            <a:ext cx="5218280" cy="1211263"/>
          </a:xfrm>
          <a:prstGeom prst="roundRect">
            <a:avLst>
              <a:gd name="adj" fmla="val 6144"/>
            </a:avLst>
          </a:prstGeom>
          <a:solidFill>
            <a:srgbClr val="E1E1EA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675" y="5134967"/>
            <a:ext cx="221451" cy="17720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237326" y="5076527"/>
            <a:ext cx="4465228" cy="8239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Отказываясь от прививки своему здоровому ребенку, родитель напрямую подвергает риску жизнь и здоровье уязвимого малыша рядом.</a:t>
            </a:r>
            <a:endParaRPr lang="en-US" sz="14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7998" y="617220"/>
            <a:ext cx="5320631" cy="58750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27658"/>
            <a:ext cx="10868745" cy="461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Национальный календарь профилактических прививок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661475" y="1319808"/>
            <a:ext cx="10868745" cy="4206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Национальный календарь — это тщательно спланированная государственная программа защиты здоровья нации. Каждая прививка введена в него потому, что она защищает от болезни, представляющей серьезную угрозу для российских детей.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661475" y="1870273"/>
            <a:ext cx="5376728" cy="1376462"/>
          </a:xfrm>
          <a:prstGeom prst="roundRect">
            <a:avLst>
              <a:gd name="adj" fmla="val 4506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15459" y="2024261"/>
            <a:ext cx="443001" cy="443012"/>
          </a:xfrm>
          <a:prstGeom prst="ellipse">
            <a:avLst/>
          </a:prstGeom>
          <a:solidFill>
            <a:srgbClr val="1B1B27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7296" y="2146102"/>
            <a:ext cx="199325" cy="19933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15459" y="2582565"/>
            <a:ext cx="5068761" cy="230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Гепатит B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815459" y="2882404"/>
            <a:ext cx="5068761" cy="210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Поражает печень, может привести к циррозу и раку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153492" y="1870273"/>
            <a:ext cx="5376728" cy="1376462"/>
          </a:xfrm>
          <a:prstGeom prst="roundRect">
            <a:avLst>
              <a:gd name="adj" fmla="val 4506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307476" y="2024261"/>
            <a:ext cx="443001" cy="443012"/>
          </a:xfrm>
          <a:prstGeom prst="ellipse">
            <a:avLst/>
          </a:prstGeom>
          <a:solidFill>
            <a:srgbClr val="1B1B27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29313" y="2146102"/>
            <a:ext cx="199325" cy="19933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307476" y="2582565"/>
            <a:ext cx="5068761" cy="230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Туберкулез (БЦЖ-М)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6307476" y="2882404"/>
            <a:ext cx="5068761" cy="210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Предотвращает тяжелые, смертельные формы болезни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661475" y="3362027"/>
            <a:ext cx="5376728" cy="1376462"/>
          </a:xfrm>
          <a:prstGeom prst="roundRect">
            <a:avLst>
              <a:gd name="adj" fmla="val 4506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815459" y="3516015"/>
            <a:ext cx="443001" cy="443012"/>
          </a:xfrm>
          <a:prstGeom prst="ellipse">
            <a:avLst/>
          </a:prstGeom>
          <a:solidFill>
            <a:srgbClr val="1B1B27"/>
          </a:solidFill>
          <a:ln/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7296" y="3637855"/>
            <a:ext cx="199325" cy="19933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15459" y="4074319"/>
            <a:ext cx="5068761" cy="230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Пневмококк</a:t>
            </a:r>
            <a:endParaRPr lang="en-US" sz="1450" dirty="0"/>
          </a:p>
        </p:txBody>
      </p:sp>
      <p:sp>
        <p:nvSpPr>
          <p:cNvPr id="18" name="Text 13"/>
          <p:cNvSpPr/>
          <p:nvPr/>
        </p:nvSpPr>
        <p:spPr>
          <a:xfrm>
            <a:off x="815459" y="4305003"/>
            <a:ext cx="5068761" cy="2794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Главный виновник гнойных отитов, синуситов и </a:t>
            </a:r>
            <a:r>
              <a:rPr lang="en-US" sz="14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пневмоний</a:t>
            </a:r>
            <a:endParaRPr lang="ru-RU" sz="1400" dirty="0">
              <a:solidFill>
                <a:srgbClr val="3C3939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0" indent="0" algn="l">
              <a:lnSpc>
                <a:spcPct val="119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у дошколят</a:t>
            </a:r>
            <a:endParaRPr lang="en-US" sz="1400" dirty="0"/>
          </a:p>
        </p:txBody>
      </p:sp>
      <p:sp>
        <p:nvSpPr>
          <p:cNvPr id="19" name="Shape 14"/>
          <p:cNvSpPr/>
          <p:nvPr/>
        </p:nvSpPr>
        <p:spPr>
          <a:xfrm>
            <a:off x="6153492" y="3362027"/>
            <a:ext cx="5376728" cy="1376462"/>
          </a:xfrm>
          <a:prstGeom prst="roundRect">
            <a:avLst>
              <a:gd name="adj" fmla="val 4506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6307476" y="3516015"/>
            <a:ext cx="443001" cy="443012"/>
          </a:xfrm>
          <a:prstGeom prst="ellipse">
            <a:avLst/>
          </a:prstGeom>
          <a:solidFill>
            <a:srgbClr val="1B1B27"/>
          </a:solidFill>
          <a:ln/>
        </p:spPr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29313" y="3637855"/>
            <a:ext cx="199325" cy="19933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6307476" y="4074319"/>
            <a:ext cx="5068761" cy="230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АКДС</a:t>
            </a:r>
            <a:endParaRPr lang="en-US" sz="1450" dirty="0"/>
          </a:p>
        </p:txBody>
      </p:sp>
      <p:sp>
        <p:nvSpPr>
          <p:cNvPr id="23" name="Text 17"/>
          <p:cNvSpPr/>
          <p:nvPr/>
        </p:nvSpPr>
        <p:spPr>
          <a:xfrm>
            <a:off x="6307476" y="4374158"/>
            <a:ext cx="5068761" cy="210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Защита от дифтерии, столбняка и коклюша одновременно</a:t>
            </a:r>
            <a:endParaRPr lang="en-US" sz="1400" dirty="0"/>
          </a:p>
        </p:txBody>
      </p:sp>
      <p:sp>
        <p:nvSpPr>
          <p:cNvPr id="24" name="Shape 18"/>
          <p:cNvSpPr/>
          <p:nvPr/>
        </p:nvSpPr>
        <p:spPr>
          <a:xfrm>
            <a:off x="661475" y="4853781"/>
            <a:ext cx="5408872" cy="1524158"/>
          </a:xfrm>
          <a:prstGeom prst="roundRect">
            <a:avLst>
              <a:gd name="adj" fmla="val 4506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25" name="Shape 19"/>
          <p:cNvSpPr/>
          <p:nvPr/>
        </p:nvSpPr>
        <p:spPr>
          <a:xfrm>
            <a:off x="815459" y="5007769"/>
            <a:ext cx="443001" cy="443012"/>
          </a:xfrm>
          <a:prstGeom prst="ellipse">
            <a:avLst/>
          </a:prstGeom>
          <a:solidFill>
            <a:srgbClr val="1B1B27"/>
          </a:solidFill>
          <a:ln/>
        </p:spPr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37296" y="5129609"/>
            <a:ext cx="199325" cy="199330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815459" y="5566073"/>
            <a:ext cx="5068761" cy="230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Полиомиелит</a:t>
            </a:r>
            <a:endParaRPr lang="en-US" sz="1450" dirty="0"/>
          </a:p>
        </p:txBody>
      </p:sp>
      <p:sp>
        <p:nvSpPr>
          <p:cNvPr id="28" name="Text 21"/>
          <p:cNvSpPr/>
          <p:nvPr/>
        </p:nvSpPr>
        <p:spPr>
          <a:xfrm>
            <a:off x="815459" y="5865912"/>
            <a:ext cx="5068761" cy="210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Последствия — пожизненные параличи</a:t>
            </a:r>
            <a:endParaRPr lang="en-US" sz="1400" dirty="0"/>
          </a:p>
        </p:txBody>
      </p:sp>
      <p:sp>
        <p:nvSpPr>
          <p:cNvPr id="29" name="Shape 22"/>
          <p:cNvSpPr/>
          <p:nvPr/>
        </p:nvSpPr>
        <p:spPr>
          <a:xfrm>
            <a:off x="6192186" y="4853780"/>
            <a:ext cx="5338033" cy="1524159"/>
          </a:xfrm>
          <a:prstGeom prst="roundRect">
            <a:avLst>
              <a:gd name="adj" fmla="val 4506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30" name="Shape 23"/>
          <p:cNvSpPr/>
          <p:nvPr/>
        </p:nvSpPr>
        <p:spPr>
          <a:xfrm>
            <a:off x="6307476" y="5007769"/>
            <a:ext cx="443001" cy="443012"/>
          </a:xfrm>
          <a:prstGeom prst="ellipse">
            <a:avLst/>
          </a:prstGeom>
          <a:solidFill>
            <a:srgbClr val="1B1B27"/>
          </a:solidFill>
          <a:ln/>
        </p:spPr>
      </p:sp>
      <p:pic>
        <p:nvPicPr>
          <p:cNvPr id="31" name="Image 5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429313" y="5129609"/>
            <a:ext cx="199325" cy="199330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6307476" y="5566073"/>
            <a:ext cx="5068761" cy="230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КПК</a:t>
            </a:r>
            <a:endParaRPr lang="en-US" sz="1450" dirty="0"/>
          </a:p>
        </p:txBody>
      </p:sp>
      <p:sp>
        <p:nvSpPr>
          <p:cNvPr id="33" name="Text 25"/>
          <p:cNvSpPr/>
          <p:nvPr/>
        </p:nvSpPr>
        <p:spPr>
          <a:xfrm>
            <a:off x="6307476" y="5796757"/>
            <a:ext cx="5068761" cy="2794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Корь, краснуха, паротит: защита от пневмонии, </a:t>
            </a:r>
            <a:r>
              <a:rPr lang="en-US" sz="14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энцефалита</a:t>
            </a:r>
            <a:endParaRPr lang="ru-RU" sz="1400" dirty="0">
              <a:solidFill>
                <a:srgbClr val="3C3939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0" indent="0" algn="l">
              <a:lnSpc>
                <a:spcPct val="119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и бесплодия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612676"/>
            <a:ext cx="6296860" cy="9411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Исторические победы вакцинации</a:t>
            </a:r>
            <a:endParaRPr lang="en-US" sz="2950" dirty="0"/>
          </a:p>
        </p:txBody>
      </p:sp>
      <p:sp>
        <p:nvSpPr>
          <p:cNvPr id="4" name="Text 1"/>
          <p:cNvSpPr/>
          <p:nvPr/>
        </p:nvSpPr>
        <p:spPr>
          <a:xfrm>
            <a:off x="661475" y="1365547"/>
            <a:ext cx="6296860" cy="4329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Скептики часто говорят: «Мы никогда не видели этих болезней, зачем нам прививки?». Ответ прост: </a:t>
            </a:r>
            <a:r>
              <a:rPr lang="en-US" sz="11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мы их не видим именно потому, что делаем прививки!</a:t>
            </a:r>
            <a:endParaRPr lang="en-US" sz="1150" dirty="0"/>
          </a:p>
        </p:txBody>
      </p:sp>
      <p:sp>
        <p:nvSpPr>
          <p:cNvPr id="5" name="Shape 2"/>
          <p:cNvSpPr/>
          <p:nvPr/>
        </p:nvSpPr>
        <p:spPr>
          <a:xfrm>
            <a:off x="661475" y="2301776"/>
            <a:ext cx="338824" cy="338832"/>
          </a:xfrm>
          <a:prstGeom prst="roundRect">
            <a:avLst>
              <a:gd name="adj" fmla="val 18671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17879" y="2329954"/>
            <a:ext cx="225915" cy="28237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1120251" y="2353469"/>
            <a:ext cx="5838084" cy="235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Победа над оспой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1120251" y="2660749"/>
            <a:ext cx="5838084" cy="6494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Натуральная оспа убила более 300 миллионов человек в XX веке. В 1980 году ВОЗ официально объявила о полной ликвидации натуральной оспы на планете — единственное заболевание человека, которое удалось полностью уничтожить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661475" y="3550245"/>
            <a:ext cx="338824" cy="338832"/>
          </a:xfrm>
          <a:prstGeom prst="roundRect">
            <a:avLst>
              <a:gd name="adj" fmla="val 18671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17879" y="3578423"/>
            <a:ext cx="225915" cy="28237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1120251" y="3601938"/>
            <a:ext cx="5838084" cy="235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Борьба с полиомиелитом</a:t>
            </a:r>
            <a:endParaRPr lang="en-US" sz="1450" dirty="0"/>
          </a:p>
        </p:txBody>
      </p:sp>
      <p:sp>
        <p:nvSpPr>
          <p:cNvPr id="12" name="Text 9"/>
          <p:cNvSpPr/>
          <p:nvPr/>
        </p:nvSpPr>
        <p:spPr>
          <a:xfrm>
            <a:off x="1120251" y="3909219"/>
            <a:ext cx="5838084" cy="4329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Еще в середине прошлого века полиомиелит ежегодно калечил сотни тысяч детей. После внедрения вакцины заболеваемость резко пошла на спад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661475" y="4582220"/>
            <a:ext cx="338824" cy="338832"/>
          </a:xfrm>
          <a:prstGeom prst="roundRect">
            <a:avLst>
              <a:gd name="adj" fmla="val 18671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17879" y="4610398"/>
            <a:ext cx="225915" cy="28237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</a:t>
            </a:r>
            <a:endParaRPr lang="en-US" sz="1750" dirty="0"/>
          </a:p>
        </p:txBody>
      </p:sp>
      <p:sp>
        <p:nvSpPr>
          <p:cNvPr id="15" name="Text 12"/>
          <p:cNvSpPr/>
          <p:nvPr/>
        </p:nvSpPr>
        <p:spPr>
          <a:xfrm>
            <a:off x="1120251" y="4633912"/>
            <a:ext cx="5838084" cy="235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Снижение заболеваемости корью и коклюшем</a:t>
            </a:r>
            <a:endParaRPr lang="en-US" sz="1450" dirty="0"/>
          </a:p>
        </p:txBody>
      </p:sp>
      <p:sp>
        <p:nvSpPr>
          <p:cNvPr id="16" name="Text 13"/>
          <p:cNvSpPr/>
          <p:nvPr/>
        </p:nvSpPr>
        <p:spPr>
          <a:xfrm>
            <a:off x="1120251" y="4941193"/>
            <a:ext cx="5838084" cy="4329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После включения АКДС в национальный календарь заболеваемость снизилась в десятки раз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661475" y="5509121"/>
            <a:ext cx="6296860" cy="736104"/>
          </a:xfrm>
          <a:prstGeom prst="roundRect">
            <a:avLst>
              <a:gd name="adj" fmla="val 8594"/>
            </a:avLst>
          </a:prstGeom>
          <a:solidFill>
            <a:srgbClr val="FCF2B5"/>
          </a:solidFill>
          <a:ln/>
        </p:spPr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085" y="5680869"/>
            <a:ext cx="188213" cy="150614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150909" y="5666680"/>
            <a:ext cx="5656816" cy="4329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Стоит только ослабить бдительность и снизить охват вакцинацией, как болезни немедленно возвращаются.</a:t>
            </a:r>
            <a:endParaRPr lang="en-US" sz="11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51073"/>
            <a:ext cx="10868745" cy="553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Мифы об опасности вакцинации: научный взгляд</a:t>
            </a:r>
            <a:endParaRPr lang="en-US" sz="3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1536998"/>
            <a:ext cx="5351329" cy="238809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57725" y="2253754"/>
            <a:ext cx="4958829" cy="276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МИФ: Прививки вызывают аутизм</a:t>
            </a:r>
            <a:endParaRPr lang="en-US" sz="1700" dirty="0"/>
          </a:p>
        </p:txBody>
      </p:sp>
      <p:sp>
        <p:nvSpPr>
          <p:cNvPr id="5" name="Text 2"/>
          <p:cNvSpPr/>
          <p:nvPr/>
        </p:nvSpPr>
        <p:spPr>
          <a:xfrm>
            <a:off x="857725" y="2630289"/>
            <a:ext cx="4958829" cy="1098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Исследование 1998 года было грубой фальсификацией. Автор лишен медицинской лицензии. Десятки независимых исследований на миллионах детей не выявили никакой связи между вакцинами и аутизмом</a:t>
            </a:r>
            <a:endParaRPr lang="en-US" sz="13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78892" y="1536998"/>
            <a:ext cx="5351329" cy="238809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375141" y="2253754"/>
            <a:ext cx="4958829" cy="276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МИФ: Вакцины содержат опасные токсины</a:t>
            </a:r>
            <a:endParaRPr lang="en-US" sz="1700" dirty="0"/>
          </a:p>
        </p:txBody>
      </p:sp>
      <p:sp>
        <p:nvSpPr>
          <p:cNvPr id="8" name="Text 4"/>
          <p:cNvSpPr/>
          <p:nvPr/>
        </p:nvSpPr>
        <p:spPr>
          <a:xfrm>
            <a:off x="6375141" y="2630289"/>
            <a:ext cx="4958829" cy="1098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Формальдегид в вакцинах ничтожно мал — организм производит его в десятки раз больше. Алюминий в вакцине меньше, чем в одном яблоке. Тимеросал удален из большинства педиатрических вакцин</a:t>
            </a:r>
            <a:endParaRPr lang="en-US" sz="13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1475" y="4091186"/>
            <a:ext cx="5351329" cy="211574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57725" y="4807942"/>
            <a:ext cx="4958829" cy="276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МИФ: Лучше переболеть естественным путем</a:t>
            </a:r>
            <a:endParaRPr lang="en-US" sz="1700" dirty="0"/>
          </a:p>
        </p:txBody>
      </p:sp>
      <p:sp>
        <p:nvSpPr>
          <p:cNvPr id="11" name="Text 6"/>
          <p:cNvSpPr/>
          <p:nvPr/>
        </p:nvSpPr>
        <p:spPr>
          <a:xfrm>
            <a:off x="857725" y="5184477"/>
            <a:ext cx="4958829" cy="8239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Естественная инфекция дает более широкий иммунитет, но какой ценой? Риск осложнений, инвалидности и смерти несоизмеримо выше</a:t>
            </a:r>
            <a:endParaRPr lang="en-US" sz="13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78892" y="4091186"/>
            <a:ext cx="5351329" cy="2115741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375141" y="4807942"/>
            <a:ext cx="4958829" cy="5538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МИФ: Домашний ребенок не нуждается в прививках</a:t>
            </a:r>
            <a:endParaRPr lang="en-US" sz="1700" dirty="0"/>
          </a:p>
        </p:txBody>
      </p:sp>
      <p:sp>
        <p:nvSpPr>
          <p:cNvPr id="14" name="Text 8"/>
          <p:cNvSpPr/>
          <p:nvPr/>
        </p:nvSpPr>
        <p:spPr>
          <a:xfrm>
            <a:off x="6375141" y="5461397"/>
            <a:ext cx="495882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Инфекции не знают границ. Закрытых сообществ не существует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79363"/>
            <a:ext cx="6931050" cy="14674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Реакция на прививку: что нормально, а что повод для беспокойства?</a:t>
            </a:r>
            <a:endParaRPr lang="en-US" sz="3050" dirty="0"/>
          </a:p>
        </p:txBody>
      </p:sp>
      <p:sp>
        <p:nvSpPr>
          <p:cNvPr id="3" name="Text 1"/>
          <p:cNvSpPr/>
          <p:nvPr/>
        </p:nvSpPr>
        <p:spPr>
          <a:xfrm>
            <a:off x="661475" y="1863091"/>
            <a:ext cx="693105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4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Нормальная поствакцинальная реакция</a:t>
            </a: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признак того, что иммунная система работает и формирует защиту. Обычно проявляются в первые 1–3 дня после прививки.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661475" y="2640331"/>
            <a:ext cx="6931050" cy="15456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243840" indent="-243840" algn="l">
              <a:lnSpc>
                <a:spcPct val="122000"/>
              </a:lnSpc>
              <a:buSzPct val="100000"/>
              <a:buChar char="•"/>
            </a:pPr>
            <a:r>
              <a:rPr lang="en-US" sz="14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Местные реакции:</a:t>
            </a: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покраснение, припухлость, уплотнение и болезненность в месте укола</a:t>
            </a:r>
            <a:endParaRPr lang="en-US" sz="1400" dirty="0"/>
          </a:p>
          <a:p>
            <a:pPr marL="243840" indent="-243840" algn="l">
              <a:lnSpc>
                <a:spcPct val="122000"/>
              </a:lnSpc>
              <a:buSzPct val="100000"/>
              <a:buChar char="•"/>
            </a:pPr>
            <a:r>
              <a:rPr lang="en-US" sz="14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Общие реакции:</a:t>
            </a: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повышение температуры (до 38.5 °C), недомогание, сонливость, плаксивость, снижение аппетита</a:t>
            </a:r>
            <a:endParaRPr lang="en-US" sz="1400" dirty="0"/>
          </a:p>
          <a:p>
            <a:pPr marL="243840" indent="-243840" algn="l">
              <a:lnSpc>
                <a:spcPct val="122000"/>
              </a:lnSpc>
              <a:buSzPct val="100000"/>
              <a:buChar char="•"/>
            </a:pPr>
            <a:r>
              <a:rPr lang="en-US" sz="14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Специфические:</a:t>
            </a: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легкая сыпь на 7–14 день после прививки от кори — отсроченная реакция иммунной системы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61475" y="4315519"/>
            <a:ext cx="6931050" cy="3741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Когда стоит обратиться к врачу: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661475" y="4689673"/>
            <a:ext cx="6931050" cy="6035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Температура выше 40°C, длительный плач более 3 часов, судороги, обширный отек конечности, аллергическая реакция (сыпь по всему телу, отек лица, затрудненное дыхание).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61474" y="5293220"/>
            <a:ext cx="7137051" cy="947559"/>
          </a:xfrm>
          <a:prstGeom prst="roundRect">
            <a:avLst>
              <a:gd name="adj" fmla="val 8548"/>
            </a:avLst>
          </a:prstGeom>
          <a:solidFill>
            <a:srgbClr val="B6FCB8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939" y="5490071"/>
            <a:ext cx="195654" cy="15646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13593" y="5448895"/>
            <a:ext cx="6784933" cy="4577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Частота серьезных осложнений измеряется единичными случаями на миллионы доз. Риск же тяжелых последствий от самой болезни несоизмеримо выше.</a:t>
            </a:r>
            <a:endParaRPr lang="en-US" sz="1400" dirty="0"/>
          </a:p>
        </p:txBody>
      </p:sp>
      <p:pic>
        <p:nvPicPr>
          <p:cNvPr id="4098" name="Picture 2" descr="Все, что вы хотели знать о вакцинации - информация от специалистов клиники  Персон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8526" y="1593669"/>
            <a:ext cx="3953056" cy="3643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983</Words>
  <Application>Microsoft Office PowerPoint</Application>
  <PresentationFormat>Широкоэкранный</PresentationFormat>
  <Paragraphs>102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Roboto</vt:lpstr>
      <vt:lpstr>Arial</vt:lpstr>
      <vt:lpstr>Raleway</vt:lpstr>
      <vt:lpstr>Roboto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Сотрудник</dc:creator>
  <cp:lastModifiedBy>Сотрудник</cp:lastModifiedBy>
  <cp:revision>12</cp:revision>
  <dcterms:created xsi:type="dcterms:W3CDTF">2026-09-07T07:47:35Z</dcterms:created>
  <dcterms:modified xsi:type="dcterms:W3CDTF">2026-10-29T07:18:46Z</dcterms:modified>
</cp:coreProperties>
</file>